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4"/>
  </p:notesMasterIdLst>
  <p:handoutMasterIdLst>
    <p:handoutMasterId r:id="rId15"/>
  </p:handoutMasterIdLst>
  <p:sldIdLst>
    <p:sldId id="256" r:id="rId5"/>
    <p:sldId id="263" r:id="rId6"/>
    <p:sldId id="262" r:id="rId7"/>
    <p:sldId id="258" r:id="rId8"/>
    <p:sldId id="259" r:id="rId9"/>
    <p:sldId id="260" r:id="rId10"/>
    <p:sldId id="261" r:id="rId11"/>
    <p:sldId id="264"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2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72" autoAdjust="0"/>
  </p:normalViewPr>
  <p:slideViewPr>
    <p:cSldViewPr snapToGrid="0" showGuides="1">
      <p:cViewPr varScale="1">
        <p:scale>
          <a:sx n="89" d="100"/>
          <a:sy n="89" d="100"/>
        </p:scale>
        <p:origin x="466" y="72"/>
      </p:cViewPr>
      <p:guideLst>
        <p:guide orient="horz" pos="2160"/>
        <p:guide pos="3840"/>
      </p:guideLst>
    </p:cSldViewPr>
  </p:slideViewPr>
  <p:notesTextViewPr>
    <p:cViewPr>
      <p:scale>
        <a:sx n="1" d="1"/>
        <a:sy n="1" d="1"/>
      </p:scale>
      <p:origin x="0" y="0"/>
    </p:cViewPr>
  </p:notesTextViewPr>
  <p:notesViewPr>
    <p:cSldViewPr snapToGrid="0">
      <p:cViewPr varScale="1">
        <p:scale>
          <a:sx n="58" d="100"/>
          <a:sy n="58" d="100"/>
        </p:scale>
        <p:origin x="2965" y="4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2BC2305-9043-45AE-B8A1-6062D50396A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B8878E2A-85D5-4000-9B88-C859F52C622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3ADE46C-81A1-43FB-B8E4-2C816F921C1C}" type="datetimeFigureOut">
              <a:rPr lang="en-US" smtClean="0"/>
              <a:t>2/16/2024</a:t>
            </a:fld>
            <a:endParaRPr lang="en-US" dirty="0"/>
          </a:p>
        </p:txBody>
      </p:sp>
      <p:sp>
        <p:nvSpPr>
          <p:cNvPr id="4" name="Footer Placeholder 3">
            <a:extLst>
              <a:ext uri="{FF2B5EF4-FFF2-40B4-BE49-F238E27FC236}">
                <a16:creationId xmlns:a16="http://schemas.microsoft.com/office/drawing/2014/main" id="{043B4D7C-FE5D-4098-B2E3-E316DB9314A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458A0E0-112E-4F75-AC4A-C0B7F1AD585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0ACE16A-B08D-4117-9FC3-8F9667F4514B}" type="slidenum">
              <a:rPr lang="en-US" smtClean="0"/>
              <a:t>‹#›</a:t>
            </a:fld>
            <a:endParaRPr lang="en-US" dirty="0"/>
          </a:p>
        </p:txBody>
      </p:sp>
    </p:spTree>
    <p:extLst>
      <p:ext uri="{BB962C8B-B14F-4D97-AF65-F5344CB8AC3E}">
        <p14:creationId xmlns:p14="http://schemas.microsoft.com/office/powerpoint/2010/main" val="40822240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32EB95-E92B-4DBE-A5E5-BAD87330878F}" type="datetimeFigureOut">
              <a:rPr lang="en-US" smtClean="0"/>
              <a:t>2/16/2024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367C96-DDCA-4867-8F69-39EABFA21D53}" type="slidenum">
              <a:rPr lang="en-US" smtClean="0"/>
              <a:t>‹#›</a:t>
            </a:fld>
            <a:endParaRPr lang="en-US" dirty="0"/>
          </a:p>
        </p:txBody>
      </p:sp>
    </p:spTree>
    <p:extLst>
      <p:ext uri="{BB962C8B-B14F-4D97-AF65-F5344CB8AC3E}">
        <p14:creationId xmlns:p14="http://schemas.microsoft.com/office/powerpoint/2010/main" val="9303429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B9FF4-5E5F-4912-946D-1F8AA7DD0B14}"/>
              </a:ext>
            </a:extLst>
          </p:cNvPr>
          <p:cNvSpPr>
            <a:spLocks noGrp="1"/>
          </p:cNvSpPr>
          <p:nvPr>
            <p:ph type="ctrTitle"/>
          </p:nvPr>
        </p:nvSpPr>
        <p:spPr>
          <a:xfrm>
            <a:off x="1047750" y="5010150"/>
            <a:ext cx="10096500" cy="920750"/>
          </a:xfrm>
        </p:spPr>
        <p:txBody>
          <a:bodyPr anchor="b">
            <a:normAutofit/>
          </a:bodyPr>
          <a:lstStyle>
            <a:lvl1pPr algn="ctr">
              <a:defRPr sz="48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8A15329-8D3B-422F-AA3D-157CACBFFE3D}"/>
              </a:ext>
            </a:extLst>
          </p:cNvPr>
          <p:cNvSpPr>
            <a:spLocks noGrp="1"/>
          </p:cNvSpPr>
          <p:nvPr>
            <p:ph type="subTitle" idx="1"/>
          </p:nvPr>
        </p:nvSpPr>
        <p:spPr>
          <a:xfrm>
            <a:off x="1047750" y="6022975"/>
            <a:ext cx="10096500" cy="447675"/>
          </a:xfrm>
        </p:spPr>
        <p:txBody>
          <a:bodyPr>
            <a:noAutofit/>
          </a:bodyPr>
          <a:lstStyle>
            <a:lvl1pPr marL="0" indent="0" algn="ctr">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3E73B6-12C8-4526-AFDD-485DCDEC9763}"/>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5" name="Footer Placeholder 4">
            <a:extLst>
              <a:ext uri="{FF2B5EF4-FFF2-40B4-BE49-F238E27FC236}">
                <a16:creationId xmlns:a16="http://schemas.microsoft.com/office/drawing/2014/main" id="{3D3FA7DF-AC95-4A3E-9FF1-D1EEF9A9BA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E5EF6D-8758-44B9-80C1-865573FC8178}"/>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840465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8E54-9AB1-4023-B313-DAA68FF9DEA7}"/>
              </a:ext>
            </a:extLst>
          </p:cNvPr>
          <p:cNvSpPr>
            <a:spLocks noGrp="1"/>
          </p:cNvSpPr>
          <p:nvPr>
            <p:ph type="title"/>
          </p:nvPr>
        </p:nvSpPr>
        <p:spPr>
          <a:xfrm>
            <a:off x="838200" y="160336"/>
            <a:ext cx="8334376" cy="1325563"/>
          </a:xfrm>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5CF06-5751-4231-87AC-844D3099BF48}"/>
              </a:ext>
            </a:extLst>
          </p:cNvPr>
          <p:cNvSpPr>
            <a:spLocks noGrp="1"/>
          </p:cNvSpPr>
          <p:nvPr>
            <p:ph idx="1"/>
          </p:nvPr>
        </p:nvSpPr>
        <p:spPr/>
        <p:txBody>
          <a:bodyPr/>
          <a:lstStyle>
            <a:lvl1pPr marL="228600" indent="-228600">
              <a:buClr>
                <a:schemeClr val="accent4"/>
              </a:buClr>
              <a:buFont typeface="Wingdings" panose="05000000000000000000" pitchFamily="2" charset="2"/>
              <a:buChar char="§"/>
              <a:defRPr>
                <a:solidFill>
                  <a:schemeClr val="bg1"/>
                </a:solidFill>
              </a:defRPr>
            </a:lvl1pPr>
            <a:lvl2pPr marL="685800" indent="-228600">
              <a:buClr>
                <a:schemeClr val="accent4"/>
              </a:buClr>
              <a:buFont typeface="Wingdings" panose="05000000000000000000" pitchFamily="2" charset="2"/>
              <a:buChar char="§"/>
              <a:defRPr>
                <a:solidFill>
                  <a:schemeClr val="bg1"/>
                </a:solidFill>
              </a:defRPr>
            </a:lvl2pPr>
            <a:lvl3pPr marL="1143000" indent="-228600">
              <a:buClr>
                <a:schemeClr val="accent4"/>
              </a:buClr>
              <a:buFont typeface="Wingdings" panose="05000000000000000000" pitchFamily="2" charset="2"/>
              <a:buChar char="§"/>
              <a:defRPr>
                <a:solidFill>
                  <a:schemeClr val="bg1"/>
                </a:solidFill>
              </a:defRPr>
            </a:lvl3pPr>
            <a:lvl4pPr marL="1600200" indent="-228600">
              <a:buClr>
                <a:schemeClr val="accent4"/>
              </a:buClr>
              <a:buFont typeface="Wingdings" panose="05000000000000000000" pitchFamily="2" charset="2"/>
              <a:buChar char="§"/>
              <a:defRPr>
                <a:solidFill>
                  <a:schemeClr val="bg1"/>
                </a:solidFill>
              </a:defRPr>
            </a:lvl4pPr>
            <a:lvl5pPr marL="2057400" indent="-228600">
              <a:buClr>
                <a:schemeClr val="accent4"/>
              </a:buClr>
              <a:buFont typeface="Wingdings" panose="05000000000000000000" pitchFamily="2" charset="2"/>
              <a:buChar cha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7884EF7-5BD4-4CC1-86B2-20669198B106}"/>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5" name="Footer Placeholder 4">
            <a:extLst>
              <a:ext uri="{FF2B5EF4-FFF2-40B4-BE49-F238E27FC236}">
                <a16:creationId xmlns:a16="http://schemas.microsoft.com/office/drawing/2014/main" id="{912866A4-9B1B-430F-9496-791F98E713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DE284F-A5B5-4877-B286-3934B0CFABEE}"/>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487720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8E54-9AB1-4023-B313-DAA68FF9DEA7}"/>
              </a:ext>
            </a:extLst>
          </p:cNvPr>
          <p:cNvSpPr>
            <a:spLocks noGrp="1"/>
          </p:cNvSpPr>
          <p:nvPr>
            <p:ph type="title"/>
          </p:nvPr>
        </p:nvSpPr>
        <p:spPr>
          <a:xfrm>
            <a:off x="838200" y="160336"/>
            <a:ext cx="8334376" cy="1325563"/>
          </a:xfrm>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5CF06-5751-4231-87AC-844D3099BF48}"/>
              </a:ext>
            </a:extLst>
          </p:cNvPr>
          <p:cNvSpPr>
            <a:spLocks noGrp="1"/>
          </p:cNvSpPr>
          <p:nvPr>
            <p:ph idx="1"/>
          </p:nvPr>
        </p:nvSpPr>
        <p:spPr/>
        <p:txBody>
          <a:bodyPr/>
          <a:lstStyle>
            <a:lvl1pPr marL="228600" indent="-228600">
              <a:buClr>
                <a:schemeClr val="accent5"/>
              </a:buClr>
              <a:buFont typeface="Wingdings" panose="05000000000000000000" pitchFamily="2" charset="2"/>
              <a:buChar char="§"/>
              <a:defRPr>
                <a:solidFill>
                  <a:schemeClr val="bg1"/>
                </a:solidFill>
              </a:defRPr>
            </a:lvl1pPr>
            <a:lvl2pPr marL="685800" indent="-228600">
              <a:buClr>
                <a:schemeClr val="accent5"/>
              </a:buClr>
              <a:buFont typeface="Wingdings" panose="05000000000000000000" pitchFamily="2" charset="2"/>
              <a:buChar char="§"/>
              <a:defRPr>
                <a:solidFill>
                  <a:schemeClr val="bg1"/>
                </a:solidFill>
              </a:defRPr>
            </a:lvl2pPr>
            <a:lvl3pPr marL="1143000" indent="-228600">
              <a:buClr>
                <a:schemeClr val="accent5"/>
              </a:buClr>
              <a:buFont typeface="Wingdings" panose="05000000000000000000" pitchFamily="2" charset="2"/>
              <a:buChar char="§"/>
              <a:defRPr>
                <a:solidFill>
                  <a:schemeClr val="bg1"/>
                </a:solidFill>
              </a:defRPr>
            </a:lvl3pPr>
            <a:lvl4pPr marL="1600200" indent="-228600">
              <a:buClr>
                <a:schemeClr val="accent5"/>
              </a:buClr>
              <a:buFont typeface="Wingdings" panose="05000000000000000000" pitchFamily="2" charset="2"/>
              <a:buChar char="§"/>
              <a:defRPr>
                <a:solidFill>
                  <a:schemeClr val="bg1"/>
                </a:solidFill>
              </a:defRPr>
            </a:lvl4pPr>
            <a:lvl5pPr marL="2057400" indent="-228600">
              <a:buClr>
                <a:schemeClr val="accent5"/>
              </a:buClr>
              <a:buFont typeface="Wingdings" panose="05000000000000000000" pitchFamily="2" charset="2"/>
              <a:buChar cha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7884EF7-5BD4-4CC1-86B2-20669198B106}"/>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5" name="Footer Placeholder 4">
            <a:extLst>
              <a:ext uri="{FF2B5EF4-FFF2-40B4-BE49-F238E27FC236}">
                <a16:creationId xmlns:a16="http://schemas.microsoft.com/office/drawing/2014/main" id="{912866A4-9B1B-430F-9496-791F98E713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DE284F-A5B5-4877-B286-3934B0CFABEE}"/>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155729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8E54-9AB1-4023-B313-DAA68FF9DEA7}"/>
              </a:ext>
            </a:extLst>
          </p:cNvPr>
          <p:cNvSpPr>
            <a:spLocks noGrp="1"/>
          </p:cNvSpPr>
          <p:nvPr>
            <p:ph type="title"/>
          </p:nvPr>
        </p:nvSpPr>
        <p:spPr>
          <a:xfrm>
            <a:off x="838200" y="160336"/>
            <a:ext cx="8334376" cy="1325563"/>
          </a:xfrm>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5CF06-5751-4231-87AC-844D3099BF48}"/>
              </a:ext>
            </a:extLst>
          </p:cNvPr>
          <p:cNvSpPr>
            <a:spLocks noGrp="1"/>
          </p:cNvSpPr>
          <p:nvPr>
            <p:ph idx="1"/>
          </p:nvPr>
        </p:nvSpPr>
        <p:spPr/>
        <p:txBody>
          <a:bodyPr/>
          <a:lstStyle>
            <a:lvl1pPr marL="228600" indent="-228600">
              <a:buClr>
                <a:schemeClr val="accent3"/>
              </a:buClr>
              <a:buFont typeface="Wingdings" panose="05000000000000000000" pitchFamily="2" charset="2"/>
              <a:buChar char="§"/>
              <a:defRPr>
                <a:solidFill>
                  <a:schemeClr val="bg1"/>
                </a:solidFill>
              </a:defRPr>
            </a:lvl1pPr>
            <a:lvl2pPr marL="685800" indent="-228600">
              <a:buClr>
                <a:schemeClr val="accent3"/>
              </a:buClr>
              <a:buFont typeface="Wingdings" panose="05000000000000000000" pitchFamily="2" charset="2"/>
              <a:buChar char="§"/>
              <a:defRPr>
                <a:solidFill>
                  <a:schemeClr val="bg1"/>
                </a:solidFill>
              </a:defRPr>
            </a:lvl2pPr>
            <a:lvl3pPr marL="1143000" indent="-228600">
              <a:buClr>
                <a:schemeClr val="accent3"/>
              </a:buClr>
              <a:buFont typeface="Wingdings" panose="05000000000000000000" pitchFamily="2" charset="2"/>
              <a:buChar char="§"/>
              <a:defRPr>
                <a:solidFill>
                  <a:schemeClr val="bg1"/>
                </a:solidFill>
              </a:defRPr>
            </a:lvl3pPr>
            <a:lvl4pPr marL="1600200" indent="-228600">
              <a:buClr>
                <a:schemeClr val="accent3"/>
              </a:buClr>
              <a:buFont typeface="Wingdings" panose="05000000000000000000" pitchFamily="2" charset="2"/>
              <a:buChar char="§"/>
              <a:defRPr>
                <a:solidFill>
                  <a:schemeClr val="bg1"/>
                </a:solidFill>
              </a:defRPr>
            </a:lvl4pPr>
            <a:lvl5pPr marL="2057400" indent="-228600">
              <a:buClr>
                <a:schemeClr val="accent3"/>
              </a:buClr>
              <a:buFont typeface="Wingdings" panose="05000000000000000000" pitchFamily="2" charset="2"/>
              <a:buChar cha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7884EF7-5BD4-4CC1-86B2-20669198B106}"/>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5" name="Footer Placeholder 4">
            <a:extLst>
              <a:ext uri="{FF2B5EF4-FFF2-40B4-BE49-F238E27FC236}">
                <a16:creationId xmlns:a16="http://schemas.microsoft.com/office/drawing/2014/main" id="{912866A4-9B1B-430F-9496-791F98E713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DE284F-A5B5-4877-B286-3934B0CFABEE}"/>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195548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8E54-9AB1-4023-B313-DAA68FF9DEA7}"/>
              </a:ext>
            </a:extLst>
          </p:cNvPr>
          <p:cNvSpPr>
            <a:spLocks noGrp="1"/>
          </p:cNvSpPr>
          <p:nvPr>
            <p:ph type="title"/>
          </p:nvPr>
        </p:nvSpPr>
        <p:spPr>
          <a:xfrm>
            <a:off x="838200" y="160336"/>
            <a:ext cx="8334376" cy="1325563"/>
          </a:xfrm>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5CF06-5751-4231-87AC-844D3099BF48}"/>
              </a:ext>
            </a:extLst>
          </p:cNvPr>
          <p:cNvSpPr>
            <a:spLocks noGrp="1"/>
          </p:cNvSpPr>
          <p:nvPr>
            <p:ph idx="1"/>
          </p:nvPr>
        </p:nvSpPr>
        <p:spPr/>
        <p:txBody>
          <a:bodyPr/>
          <a:lstStyle>
            <a:lvl1pPr marL="228600" indent="-228600">
              <a:buClr>
                <a:schemeClr val="accent4"/>
              </a:buClr>
              <a:buFont typeface="Wingdings" panose="05000000000000000000" pitchFamily="2" charset="2"/>
              <a:buChar char="§"/>
              <a:defRPr>
                <a:solidFill>
                  <a:schemeClr val="bg1"/>
                </a:solidFill>
              </a:defRPr>
            </a:lvl1pPr>
            <a:lvl2pPr marL="685800" indent="-228600">
              <a:buClr>
                <a:schemeClr val="accent4"/>
              </a:buClr>
              <a:buFont typeface="Wingdings" panose="05000000000000000000" pitchFamily="2" charset="2"/>
              <a:buChar char="§"/>
              <a:defRPr>
                <a:solidFill>
                  <a:schemeClr val="bg1"/>
                </a:solidFill>
              </a:defRPr>
            </a:lvl2pPr>
            <a:lvl3pPr marL="1143000" indent="-228600">
              <a:buClr>
                <a:schemeClr val="accent4"/>
              </a:buClr>
              <a:buFont typeface="Wingdings" panose="05000000000000000000" pitchFamily="2" charset="2"/>
              <a:buChar char="§"/>
              <a:defRPr>
                <a:solidFill>
                  <a:schemeClr val="bg1"/>
                </a:solidFill>
              </a:defRPr>
            </a:lvl3pPr>
            <a:lvl4pPr marL="1600200" indent="-228600">
              <a:buClr>
                <a:schemeClr val="accent4"/>
              </a:buClr>
              <a:buFont typeface="Wingdings" panose="05000000000000000000" pitchFamily="2" charset="2"/>
              <a:buChar char="§"/>
              <a:defRPr>
                <a:solidFill>
                  <a:schemeClr val="bg1"/>
                </a:solidFill>
              </a:defRPr>
            </a:lvl4pPr>
            <a:lvl5pPr marL="2057400" indent="-228600">
              <a:buClr>
                <a:schemeClr val="accent4"/>
              </a:buClr>
              <a:buFont typeface="Wingdings" panose="05000000000000000000" pitchFamily="2" charset="2"/>
              <a:buChar cha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7884EF7-5BD4-4CC1-86B2-20669198B106}"/>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5" name="Footer Placeholder 4">
            <a:extLst>
              <a:ext uri="{FF2B5EF4-FFF2-40B4-BE49-F238E27FC236}">
                <a16:creationId xmlns:a16="http://schemas.microsoft.com/office/drawing/2014/main" id="{912866A4-9B1B-430F-9496-791F98E713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DE284F-A5B5-4877-B286-3934B0CFABEE}"/>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49412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8E54-9AB1-4023-B313-DAA68FF9DEA7}"/>
              </a:ext>
            </a:extLst>
          </p:cNvPr>
          <p:cNvSpPr>
            <a:spLocks noGrp="1"/>
          </p:cNvSpPr>
          <p:nvPr>
            <p:ph type="title"/>
          </p:nvPr>
        </p:nvSpPr>
        <p:spPr>
          <a:xfrm>
            <a:off x="838200" y="160336"/>
            <a:ext cx="8334376" cy="1325563"/>
          </a:xfrm>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5CF06-5751-4231-87AC-844D3099BF48}"/>
              </a:ext>
            </a:extLst>
          </p:cNvPr>
          <p:cNvSpPr>
            <a:spLocks noGrp="1"/>
          </p:cNvSpPr>
          <p:nvPr>
            <p:ph idx="1"/>
          </p:nvPr>
        </p:nvSpPr>
        <p:spPr/>
        <p:txBody>
          <a:bodyPr/>
          <a:lstStyle>
            <a:lvl1pPr marL="228600" indent="-228600">
              <a:buClr>
                <a:schemeClr val="accent5"/>
              </a:buClr>
              <a:buFont typeface="Wingdings" panose="05000000000000000000" pitchFamily="2" charset="2"/>
              <a:buChar char="§"/>
              <a:defRPr>
                <a:solidFill>
                  <a:schemeClr val="bg1"/>
                </a:solidFill>
              </a:defRPr>
            </a:lvl1pPr>
            <a:lvl2pPr marL="685800" indent="-228600">
              <a:buClr>
                <a:schemeClr val="accent5"/>
              </a:buClr>
              <a:buFont typeface="Wingdings" panose="05000000000000000000" pitchFamily="2" charset="2"/>
              <a:buChar char="§"/>
              <a:defRPr>
                <a:solidFill>
                  <a:schemeClr val="bg1"/>
                </a:solidFill>
              </a:defRPr>
            </a:lvl2pPr>
            <a:lvl3pPr marL="1143000" indent="-228600">
              <a:buClr>
                <a:schemeClr val="accent5"/>
              </a:buClr>
              <a:buFont typeface="Wingdings" panose="05000000000000000000" pitchFamily="2" charset="2"/>
              <a:buChar char="§"/>
              <a:defRPr>
                <a:solidFill>
                  <a:schemeClr val="bg1"/>
                </a:solidFill>
              </a:defRPr>
            </a:lvl3pPr>
            <a:lvl4pPr marL="1600200" indent="-228600">
              <a:buClr>
                <a:schemeClr val="accent5"/>
              </a:buClr>
              <a:buFont typeface="Wingdings" panose="05000000000000000000" pitchFamily="2" charset="2"/>
              <a:buChar char="§"/>
              <a:defRPr>
                <a:solidFill>
                  <a:schemeClr val="bg1"/>
                </a:solidFill>
              </a:defRPr>
            </a:lvl4pPr>
            <a:lvl5pPr marL="2057400" indent="-228600">
              <a:buClr>
                <a:schemeClr val="accent5"/>
              </a:buClr>
              <a:buFont typeface="Wingdings" panose="05000000000000000000" pitchFamily="2" charset="2"/>
              <a:buChar cha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7884EF7-5BD4-4CC1-86B2-20669198B106}"/>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5" name="Footer Placeholder 4">
            <a:extLst>
              <a:ext uri="{FF2B5EF4-FFF2-40B4-BE49-F238E27FC236}">
                <a16:creationId xmlns:a16="http://schemas.microsoft.com/office/drawing/2014/main" id="{912866A4-9B1B-430F-9496-791F98E713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DE284F-A5B5-4877-B286-3934B0CFABEE}"/>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1568167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8E54-9AB1-4023-B313-DAA68FF9DEA7}"/>
              </a:ext>
            </a:extLst>
          </p:cNvPr>
          <p:cNvSpPr>
            <a:spLocks noGrp="1"/>
          </p:cNvSpPr>
          <p:nvPr>
            <p:ph type="title"/>
          </p:nvPr>
        </p:nvSpPr>
        <p:spPr>
          <a:xfrm>
            <a:off x="838200" y="160336"/>
            <a:ext cx="8334376" cy="1325563"/>
          </a:xfrm>
        </p:spPr>
        <p:txBody>
          <a:bodyPr/>
          <a:lstStyle>
            <a:lvl1pPr>
              <a:defRPr>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5CF06-5751-4231-87AC-844D3099BF48}"/>
              </a:ext>
            </a:extLst>
          </p:cNvPr>
          <p:cNvSpPr>
            <a:spLocks noGrp="1"/>
          </p:cNvSpPr>
          <p:nvPr>
            <p:ph idx="1"/>
          </p:nvPr>
        </p:nvSpPr>
        <p:spPr/>
        <p:txBody>
          <a:bodyPr/>
          <a:lstStyle>
            <a:lvl1pPr marL="228600" indent="-228600">
              <a:buClr>
                <a:schemeClr val="accent3"/>
              </a:buClr>
              <a:buFont typeface="Wingdings" panose="05000000000000000000" pitchFamily="2" charset="2"/>
              <a:buChar char="§"/>
              <a:defRPr>
                <a:solidFill>
                  <a:schemeClr val="bg1"/>
                </a:solidFill>
              </a:defRPr>
            </a:lvl1pPr>
            <a:lvl2pPr marL="685800" indent="-228600">
              <a:buClr>
                <a:schemeClr val="accent3"/>
              </a:buClr>
              <a:buFont typeface="Wingdings" panose="05000000000000000000" pitchFamily="2" charset="2"/>
              <a:buChar char="§"/>
              <a:defRPr>
                <a:solidFill>
                  <a:schemeClr val="bg1"/>
                </a:solidFill>
              </a:defRPr>
            </a:lvl2pPr>
            <a:lvl3pPr marL="1143000" indent="-228600">
              <a:buClr>
                <a:schemeClr val="accent3"/>
              </a:buClr>
              <a:buFont typeface="Wingdings" panose="05000000000000000000" pitchFamily="2" charset="2"/>
              <a:buChar char="§"/>
              <a:defRPr>
                <a:solidFill>
                  <a:schemeClr val="bg1"/>
                </a:solidFill>
              </a:defRPr>
            </a:lvl3pPr>
            <a:lvl4pPr marL="1600200" indent="-228600">
              <a:buClr>
                <a:schemeClr val="accent3"/>
              </a:buClr>
              <a:buFont typeface="Wingdings" panose="05000000000000000000" pitchFamily="2" charset="2"/>
              <a:buChar char="§"/>
              <a:defRPr>
                <a:solidFill>
                  <a:schemeClr val="bg1"/>
                </a:solidFill>
              </a:defRPr>
            </a:lvl4pPr>
            <a:lvl5pPr marL="2057400" indent="-228600">
              <a:buClr>
                <a:schemeClr val="accent3"/>
              </a:buClr>
              <a:buFont typeface="Wingdings" panose="05000000000000000000" pitchFamily="2" charset="2"/>
              <a:buChar cha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7884EF7-5BD4-4CC1-86B2-20669198B106}"/>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5" name="Footer Placeholder 4">
            <a:extLst>
              <a:ext uri="{FF2B5EF4-FFF2-40B4-BE49-F238E27FC236}">
                <a16:creationId xmlns:a16="http://schemas.microsoft.com/office/drawing/2014/main" id="{912866A4-9B1B-430F-9496-791F98E713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DE284F-A5B5-4877-B286-3934B0CFABEE}"/>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4000490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F1EA3-7A44-46A8-ADD1-49A86819107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AD8A95B-E3CE-4DF9-A937-352579E079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C9E0A1-A234-4723-9A8B-9953B0747E01}"/>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5" name="Footer Placeholder 4">
            <a:extLst>
              <a:ext uri="{FF2B5EF4-FFF2-40B4-BE49-F238E27FC236}">
                <a16:creationId xmlns:a16="http://schemas.microsoft.com/office/drawing/2014/main" id="{1720E8EE-0E90-43CC-8FE4-FA9250EA340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068176-4163-4C33-836A-76EB72B143F6}"/>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797832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C7676-EC29-4165-8827-31A796A527B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7B6C2F3-3146-4BA4-BB45-307B565E53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E036B48-EF6E-4251-B29E-53E1ECFC04C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B1EBFFA-A3D5-4A79-B1BA-2B6B1290CA44}"/>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6" name="Footer Placeholder 5">
            <a:extLst>
              <a:ext uri="{FF2B5EF4-FFF2-40B4-BE49-F238E27FC236}">
                <a16:creationId xmlns:a16="http://schemas.microsoft.com/office/drawing/2014/main" id="{78A23E26-DC40-4545-BC3B-1806EBB092E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21F3FAA-2A19-4F15-8EC3-24BC48AEA546}"/>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937414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F92F6-2683-48CC-8D7E-FE38C1BC49B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447D80-7253-4EDA-AC92-046C9252FD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92E2FBC-BD33-408B-A4B8-F549EEAF384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E51533F-CF3A-438B-BDD0-C62361C2BF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F458CD-9CDB-4739-8458-48D272DEE53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8F8DC93-E93F-4A50-ADB0-9EE2165C3BB1}"/>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8" name="Footer Placeholder 7">
            <a:extLst>
              <a:ext uri="{FF2B5EF4-FFF2-40B4-BE49-F238E27FC236}">
                <a16:creationId xmlns:a16="http://schemas.microsoft.com/office/drawing/2014/main" id="{4EEFA520-E658-463E-8A0D-EE534D40B6F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3BE62E8-6627-457B-A399-6940743B1A32}"/>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28012779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D7B8F-BB4C-438E-B20F-B5D22093102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A652D7C-535C-4791-95A0-0ADE1FE26023}"/>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4" name="Footer Placeholder 3">
            <a:extLst>
              <a:ext uri="{FF2B5EF4-FFF2-40B4-BE49-F238E27FC236}">
                <a16:creationId xmlns:a16="http://schemas.microsoft.com/office/drawing/2014/main" id="{DC72D6CD-AAE4-4950-A472-5746151E625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06611B8-5EF5-4CC9-BA21-964C17EFCB6D}"/>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5748775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82286C-FC05-4E04-B5E3-BAF738900D08}"/>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3" name="Footer Placeholder 2">
            <a:extLst>
              <a:ext uri="{FF2B5EF4-FFF2-40B4-BE49-F238E27FC236}">
                <a16:creationId xmlns:a16="http://schemas.microsoft.com/office/drawing/2014/main" id="{42194715-CAD1-456B-9E7F-03949E56BFD1}"/>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82030D97-ACB7-42B4-A0E1-206D33147629}"/>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2151939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71DCB-E1BF-4CD2-A3C6-46F9F238FB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CDB849-A401-466F-9204-F0A3908C0D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CD75B32-3BAE-4777-9C23-54E1D0079B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4DC40EE-1B75-458D-AF59-CAC04EF02FA4}"/>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6" name="Footer Placeholder 5">
            <a:extLst>
              <a:ext uri="{FF2B5EF4-FFF2-40B4-BE49-F238E27FC236}">
                <a16:creationId xmlns:a16="http://schemas.microsoft.com/office/drawing/2014/main" id="{167A8C00-828C-4B27-9216-79AC88D6CFF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5D09B04-31F5-442A-B35E-A7B7E884F5C8}"/>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10945960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36A52-C5F1-4FC3-A378-45755CEC22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7C12394-5379-4E31-8506-206BAB030C5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B695D635-F5A6-441F-BBC9-678B16150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C8000F-4965-4CE3-BF8F-EC9FC2951409}"/>
              </a:ext>
            </a:extLst>
          </p:cNvPr>
          <p:cNvSpPr>
            <a:spLocks noGrp="1"/>
          </p:cNvSpPr>
          <p:nvPr>
            <p:ph type="dt" sz="half" idx="10"/>
          </p:nvPr>
        </p:nvSpPr>
        <p:spPr/>
        <p:txBody>
          <a:bodyPr/>
          <a:lstStyle/>
          <a:p>
            <a:fld id="{B99A8159-6B10-4896-B6E2-2809ECD1D84D}" type="datetimeFigureOut">
              <a:rPr lang="en-US" smtClean="0"/>
              <a:t>2/16/2024</a:t>
            </a:fld>
            <a:endParaRPr lang="en-US" dirty="0"/>
          </a:p>
        </p:txBody>
      </p:sp>
      <p:sp>
        <p:nvSpPr>
          <p:cNvPr id="6" name="Footer Placeholder 5">
            <a:extLst>
              <a:ext uri="{FF2B5EF4-FFF2-40B4-BE49-F238E27FC236}">
                <a16:creationId xmlns:a16="http://schemas.microsoft.com/office/drawing/2014/main" id="{2338240B-235F-46A0-8537-3D038A5CD97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854CB97-83FB-4ABC-AA99-0D55D6D08030}"/>
              </a:ext>
            </a:extLst>
          </p:cNvPr>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2851660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2A17C0-CB34-4E70-B05D-441906BCEE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58CAE9C-F4E8-4259-8A6C-F5AE76F820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892FBD9-ADFB-4D9B-AF79-E21F43A5B9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9A8159-6B10-4896-B6E2-2809ECD1D84D}" type="datetimeFigureOut">
              <a:rPr lang="en-US" smtClean="0"/>
              <a:t>2/16/2024</a:t>
            </a:fld>
            <a:endParaRPr lang="en-US" dirty="0"/>
          </a:p>
        </p:txBody>
      </p:sp>
      <p:sp>
        <p:nvSpPr>
          <p:cNvPr id="5" name="Footer Placeholder 4">
            <a:extLst>
              <a:ext uri="{FF2B5EF4-FFF2-40B4-BE49-F238E27FC236}">
                <a16:creationId xmlns:a16="http://schemas.microsoft.com/office/drawing/2014/main" id="{72EA027E-6F89-462F-94DD-00F66DAFD5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24929C0-CADC-4330-89DB-01C0DFA674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7A02C9-A0CD-4A0B-81BC-708D5026A1F8}" type="slidenum">
              <a:rPr lang="en-US" smtClean="0"/>
              <a:t>‹#›</a:t>
            </a:fld>
            <a:endParaRPr lang="en-US" dirty="0"/>
          </a:p>
        </p:txBody>
      </p:sp>
    </p:spTree>
    <p:extLst>
      <p:ext uri="{BB962C8B-B14F-4D97-AF65-F5344CB8AC3E}">
        <p14:creationId xmlns:p14="http://schemas.microsoft.com/office/powerpoint/2010/main" val="3387291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62" r:id="rId5"/>
    <p:sldLayoutId id="2147483663" r:id="rId6"/>
    <p:sldLayoutId id="2147483664" r:id="rId7"/>
    <p:sldLayoutId id="2147483651" r:id="rId8"/>
    <p:sldLayoutId id="2147483652" r:id="rId9"/>
    <p:sldLayoutId id="2147483653" r:id="rId10"/>
    <p:sldLayoutId id="2147483654" r:id="rId11"/>
    <p:sldLayoutId id="2147483655" r:id="rId12"/>
    <p:sldLayoutId id="2147483656" r:id="rId13"/>
    <p:sldLayoutId id="214748365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data.giss.nasa.gov/gistemp/graphs/graph_data/Global_Mean_Estimates_based_on_Land_and_Ocean_Data/graph.txt" TargetMode="External"/><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hyperlink" Target="http://www.noaa.gov/"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DA3B1-85F8-4B51-95B6-BDDF16F358FF}"/>
              </a:ext>
            </a:extLst>
          </p:cNvPr>
          <p:cNvSpPr>
            <a:spLocks noGrp="1"/>
          </p:cNvSpPr>
          <p:nvPr>
            <p:ph type="ctrTitle"/>
          </p:nvPr>
        </p:nvSpPr>
        <p:spPr/>
        <p:txBody>
          <a:bodyPr>
            <a:noAutofit/>
          </a:bodyPr>
          <a:lstStyle/>
          <a:p>
            <a:r>
              <a:rPr lang="en-US" sz="4800" dirty="0"/>
              <a:t>NASA Vital Signs</a:t>
            </a:r>
          </a:p>
        </p:txBody>
      </p:sp>
      <p:sp>
        <p:nvSpPr>
          <p:cNvPr id="3" name="Subtitle 2">
            <a:extLst>
              <a:ext uri="{FF2B5EF4-FFF2-40B4-BE49-F238E27FC236}">
                <a16:creationId xmlns:a16="http://schemas.microsoft.com/office/drawing/2014/main" id="{98ACD44C-88EA-4854-B39D-5EEC3BEF4AE4}"/>
              </a:ext>
            </a:extLst>
          </p:cNvPr>
          <p:cNvSpPr>
            <a:spLocks noGrp="1"/>
          </p:cNvSpPr>
          <p:nvPr>
            <p:ph type="subTitle" idx="1"/>
          </p:nvPr>
        </p:nvSpPr>
        <p:spPr/>
        <p:txBody>
          <a:bodyPr>
            <a:noAutofit/>
          </a:bodyPr>
          <a:lstStyle/>
          <a:p>
            <a:r>
              <a:rPr lang="en-US" sz="2800" dirty="0"/>
              <a:t>Sacred Earth, Sacred Action: Stewardship of Creation</a:t>
            </a:r>
          </a:p>
        </p:txBody>
      </p:sp>
    </p:spTree>
    <p:extLst>
      <p:ext uri="{BB962C8B-B14F-4D97-AF65-F5344CB8AC3E}">
        <p14:creationId xmlns:p14="http://schemas.microsoft.com/office/powerpoint/2010/main" val="30178711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6847" y="446948"/>
            <a:ext cx="3523488" cy="1325563"/>
          </a:xfrm>
        </p:spPr>
        <p:txBody>
          <a:bodyPr/>
          <a:lstStyle/>
          <a:p>
            <a:r>
              <a:rPr lang="en-US" dirty="0"/>
              <a:t>Carbon Dioxide</a:t>
            </a:r>
          </a:p>
        </p:txBody>
      </p:sp>
      <p:pic>
        <p:nvPicPr>
          <p:cNvPr id="4" name="Content Placeholder 3">
            <a:extLst>
              <a:ext uri="{FF2B5EF4-FFF2-40B4-BE49-F238E27FC236}">
                <a16:creationId xmlns:a16="http://schemas.microsoft.com/office/drawing/2014/main" id="{67A8E26A-BA3C-FBD5-907B-2908626B1C3D}"/>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11354"/>
          <a:stretch/>
        </p:blipFill>
        <p:spPr>
          <a:xfrm>
            <a:off x="3924947" y="899709"/>
            <a:ext cx="5865150" cy="4346994"/>
          </a:xfrm>
          <a:prstGeom prst="rect">
            <a:avLst/>
          </a:prstGeom>
        </p:spPr>
      </p:pic>
      <p:sp>
        <p:nvSpPr>
          <p:cNvPr id="5" name="TextBox 4">
            <a:extLst>
              <a:ext uri="{FF2B5EF4-FFF2-40B4-BE49-F238E27FC236}">
                <a16:creationId xmlns:a16="http://schemas.microsoft.com/office/drawing/2014/main" id="{A04E3B8E-E7F3-CC68-AEED-29B70CFB88D1}"/>
              </a:ext>
            </a:extLst>
          </p:cNvPr>
          <p:cNvSpPr txBox="1"/>
          <p:nvPr/>
        </p:nvSpPr>
        <p:spPr>
          <a:xfrm>
            <a:off x="727969" y="1796570"/>
            <a:ext cx="4109207" cy="1029449"/>
          </a:xfrm>
          <a:prstGeom prst="rect">
            <a:avLst/>
          </a:prstGeom>
          <a:noFill/>
        </p:spPr>
        <p:txBody>
          <a:bodyPr wrap="square" rtlCol="0">
            <a:spAutoFit/>
          </a:bodyPr>
          <a:lstStyle/>
          <a:p>
            <a:pPr marL="0" marR="0">
              <a:lnSpc>
                <a:spcPct val="107000"/>
              </a:lnSpc>
              <a:spcBef>
                <a:spcPts val="0"/>
              </a:spcBef>
              <a:spcAft>
                <a:spcPts val="0"/>
              </a:spcAft>
            </a:pPr>
            <a:r>
              <a:rPr lang="en-US" sz="1800" b="1" kern="0" dirty="0">
                <a:solidFill>
                  <a:srgbClr val="D48B2E"/>
                </a:solidFill>
                <a:effectLst/>
                <a:latin typeface="Helvetica" panose="020B0604020202020204" pitchFamily="34" charset="0"/>
                <a:ea typeface="Times New Roman" panose="02020603050405020304" pitchFamily="18" charset="0"/>
                <a:cs typeface="Times New Roman" panose="02020603050405020304" pitchFamily="18" charset="0"/>
              </a:rPr>
              <a:t>LATEST MEASUREMENT: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b="1" kern="0" dirty="0">
                <a:solidFill>
                  <a:srgbClr val="D48B2E"/>
                </a:solidFill>
                <a:effectLst/>
                <a:latin typeface="Helvetica" panose="020B0604020202020204" pitchFamily="34" charset="0"/>
                <a:ea typeface="Times New Roman" panose="02020603050405020304" pitchFamily="18" charset="0"/>
                <a:cs typeface="Times New Roman" panose="02020603050405020304" pitchFamily="18" charset="0"/>
              </a:rPr>
              <a:t> December 2023</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200" kern="0" spc="-25" dirty="0">
                <a:solidFill>
                  <a:schemeClr val="bg1"/>
                </a:solidFill>
                <a:effectLst>
                  <a:outerShdw blurRad="38100" dist="38100" dir="2700000" algn="tl">
                    <a:srgbClr val="000000">
                      <a:alpha val="43137"/>
                    </a:srgbClr>
                  </a:outerShdw>
                </a:effectLst>
                <a:latin typeface="Helvetica" panose="020B0604020202020204" pitchFamily="34" charset="0"/>
                <a:ea typeface="Times New Roman" panose="02020603050405020304" pitchFamily="18" charset="0"/>
                <a:cs typeface="Times New Roman" panose="02020603050405020304" pitchFamily="18" charset="0"/>
              </a:rPr>
              <a:t>422 ppm</a:t>
            </a:r>
            <a:endParaRPr lang="en-US" sz="2200" kern="1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6E2C4C47-67D1-7BF5-B3FF-B41064823109}"/>
              </a:ext>
            </a:extLst>
          </p:cNvPr>
          <p:cNvSpPr txBox="1"/>
          <p:nvPr/>
        </p:nvSpPr>
        <p:spPr>
          <a:xfrm>
            <a:off x="727969" y="5094367"/>
            <a:ext cx="9329898" cy="1596912"/>
          </a:xfrm>
          <a:prstGeom prst="rect">
            <a:avLst/>
          </a:prstGeom>
          <a:noFill/>
        </p:spPr>
        <p:txBody>
          <a:bodyPr wrap="square">
            <a:spAutoFit/>
          </a:bodyPr>
          <a:lstStyle/>
          <a:p>
            <a:pPr marL="0" marR="0">
              <a:lnSpc>
                <a:spcPct val="107000"/>
              </a:lnSpc>
              <a:spcBef>
                <a:spcPts val="0"/>
              </a:spcBef>
              <a:spcAft>
                <a:spcPts val="0"/>
              </a:spcAft>
            </a:pPr>
            <a:r>
              <a:rPr lang="en-US" sz="2400" b="1" kern="0" spc="-1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Key Takeaway:</a:t>
            </a:r>
            <a:endPar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Carbon dioxide in the atmosphere warms the planet, causing climate change. Human activities have raised the atmosphere’s carbon dioxide content by 50% in less than 200 years.</a:t>
            </a:r>
            <a:endPar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5415834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28A8F-BE90-403A-92DC-C6654ECBAE5F}"/>
              </a:ext>
            </a:extLst>
          </p:cNvPr>
          <p:cNvSpPr>
            <a:spLocks noGrp="1"/>
          </p:cNvSpPr>
          <p:nvPr>
            <p:ph type="title"/>
          </p:nvPr>
        </p:nvSpPr>
        <p:spPr>
          <a:xfrm>
            <a:off x="625136" y="716455"/>
            <a:ext cx="5154227" cy="1476330"/>
          </a:xfrm>
        </p:spPr>
        <p:txBody>
          <a:bodyPr>
            <a:normAutofit fontScale="90000"/>
          </a:bodyPr>
          <a:lstStyle/>
          <a:p>
            <a:pPr marL="0" marR="0">
              <a:lnSpc>
                <a:spcPct val="107000"/>
              </a:lnSpc>
              <a:spcBef>
                <a:spcPts val="0"/>
              </a:spcBef>
              <a:spcAft>
                <a:spcPts val="0"/>
              </a:spcAft>
            </a:pPr>
            <a:r>
              <a:rPr lang="en-US" dirty="0"/>
              <a:t>Global Temperature</a:t>
            </a:r>
            <a:br>
              <a:rPr lang="en-US" dirty="0"/>
            </a:br>
            <a:r>
              <a:rPr lang="en-US" sz="1800" b="1" kern="0" dirty="0">
                <a:solidFill>
                  <a:schemeClr val="accent4"/>
                </a:solidFill>
                <a:effectLst/>
                <a:latin typeface="Helvetica" panose="020B0604020202020204" pitchFamily="34" charset="0"/>
                <a:ea typeface="Times New Roman" panose="02020603050405020304" pitchFamily="18" charset="0"/>
                <a:cs typeface="Times New Roman" panose="02020603050405020304" pitchFamily="18" charset="0"/>
              </a:rPr>
              <a:t>LATEST ANNUAL AVERAGE ANOMALY:</a:t>
            </a:r>
            <a:br>
              <a:rPr lang="en-US" sz="1800" kern="1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en-US" sz="1800" b="1" kern="0" dirty="0">
                <a:solidFill>
                  <a:schemeClr val="accent4"/>
                </a:solidFill>
                <a:effectLst/>
                <a:latin typeface="Helvetica" panose="020B0604020202020204" pitchFamily="34" charset="0"/>
                <a:ea typeface="Times New Roman" panose="02020603050405020304" pitchFamily="18" charset="0"/>
                <a:cs typeface="Times New Roman" panose="02020603050405020304" pitchFamily="18" charset="0"/>
              </a:rPr>
              <a:t> 2022 </a:t>
            </a:r>
            <a:br>
              <a:rPr lang="en-US" sz="1800" b="1" kern="0" dirty="0">
                <a:solidFill>
                  <a:srgbClr val="C15A4F"/>
                </a:solidFill>
                <a:effectLst/>
                <a:latin typeface="Helvetica" panose="020B0604020202020204" pitchFamily="34" charset="0"/>
                <a:ea typeface="Times New Roman" panose="02020603050405020304" pitchFamily="18" charset="0"/>
                <a:cs typeface="Times New Roman" panose="02020603050405020304" pitchFamily="18" charset="0"/>
              </a:rPr>
            </a:br>
            <a:r>
              <a:rPr lang="en-US" sz="2700" kern="0" spc="-25"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rPr>
              <a:t>0.89 °C </a:t>
            </a:r>
            <a:br>
              <a:rPr lang="en-US" sz="2700" kern="100" dirty="0">
                <a:effectLst/>
                <a:latin typeface="Calibri" panose="020F0502020204030204" pitchFamily="34" charset="0"/>
                <a:ea typeface="Calibri" panose="020F0502020204030204" pitchFamily="34" charset="0"/>
                <a:cs typeface="Times New Roman" panose="02020603050405020304" pitchFamily="18" charset="0"/>
              </a:rPr>
            </a:br>
            <a:r>
              <a:rPr lang="en-US" sz="2700" kern="0" spc="-25"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rPr>
              <a:t>1.6 °F</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F0BB469-A5E0-4D3D-959E-9809A9A8BAF2}"/>
              </a:ext>
            </a:extLst>
          </p:cNvPr>
          <p:cNvSpPr>
            <a:spLocks noGrp="1"/>
          </p:cNvSpPr>
          <p:nvPr>
            <p:ph idx="1"/>
          </p:nvPr>
        </p:nvSpPr>
        <p:spPr>
          <a:xfrm>
            <a:off x="625136" y="1843380"/>
            <a:ext cx="4941163" cy="2462289"/>
          </a:xfrm>
        </p:spPr>
        <p:txBody>
          <a:bodyPr>
            <a:normAutofit/>
          </a:bodyPr>
          <a:lstStyle/>
          <a:p>
            <a:pPr marL="0" marR="0" indent="0">
              <a:lnSpc>
                <a:spcPct val="107000"/>
              </a:lnSpc>
              <a:spcBef>
                <a:spcPts val="0"/>
              </a:spcBef>
              <a:spcAft>
                <a:spcPts val="0"/>
              </a:spcAft>
              <a:buNone/>
            </a:pPr>
            <a:endParaRPr lang="en-US" sz="1800" b="1" kern="0" spc="-10"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endParaRPr>
          </a:p>
          <a:p>
            <a:pPr marL="0" marR="0" indent="0">
              <a:lnSpc>
                <a:spcPct val="107000"/>
              </a:lnSpc>
              <a:spcBef>
                <a:spcPts val="0"/>
              </a:spcBef>
              <a:spcAft>
                <a:spcPts val="0"/>
              </a:spcAft>
              <a:buNone/>
            </a:pPr>
            <a:endParaRPr lang="en-US" sz="1800" b="1" kern="0" spc="-10"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endParaRPr>
          </a:p>
          <a:p>
            <a:pPr marL="0" marR="0" indent="0">
              <a:lnSpc>
                <a:spcPct val="107000"/>
              </a:lnSpc>
              <a:spcBef>
                <a:spcPts val="0"/>
              </a:spcBef>
              <a:spcAft>
                <a:spcPts val="0"/>
              </a:spcAft>
              <a:buNone/>
            </a:pPr>
            <a:endParaRPr lang="en-US" sz="1800" b="1" kern="0" spc="-10"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endParaRPr>
          </a:p>
          <a:p>
            <a:pPr marL="0" marR="0" indent="0">
              <a:lnSpc>
                <a:spcPct val="107000"/>
              </a:lnSpc>
              <a:spcBef>
                <a:spcPts val="0"/>
              </a:spcBef>
              <a:spcAft>
                <a:spcPts val="0"/>
              </a:spcAft>
              <a:buNone/>
            </a:pPr>
            <a:r>
              <a:rPr lang="en-US" sz="1800" b="1" kern="0" spc="-10"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rPr>
              <a:t>Key Takeaway:</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0"/>
              </a:spcAft>
              <a:buNone/>
            </a:pPr>
            <a:r>
              <a:rPr lang="en-US" sz="1800" kern="0"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rPr>
              <a:t>Earth’s global average surface temperature in 2020 statistically tied with 2016 as the hottest year on record, continuing a long-term warming trend due to human activities.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4" name="Picture 3">
            <a:extLst>
              <a:ext uri="{FF2B5EF4-FFF2-40B4-BE49-F238E27FC236}">
                <a16:creationId xmlns:a16="http://schemas.microsoft.com/office/drawing/2014/main" id="{BCF03DF3-DDCA-A9D4-7538-6059647ADA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79363" y="373983"/>
            <a:ext cx="5274020" cy="4171383"/>
          </a:xfrm>
          <a:prstGeom prst="rect">
            <a:avLst/>
          </a:prstGeom>
        </p:spPr>
      </p:pic>
      <p:sp>
        <p:nvSpPr>
          <p:cNvPr id="6" name="TextBox 5">
            <a:extLst>
              <a:ext uri="{FF2B5EF4-FFF2-40B4-BE49-F238E27FC236}">
                <a16:creationId xmlns:a16="http://schemas.microsoft.com/office/drawing/2014/main" id="{A244C0F7-3886-D571-E414-5E8DA45A4206}"/>
              </a:ext>
            </a:extLst>
          </p:cNvPr>
          <p:cNvSpPr txBox="1"/>
          <p:nvPr/>
        </p:nvSpPr>
        <p:spPr>
          <a:xfrm>
            <a:off x="2237173" y="4619245"/>
            <a:ext cx="9308903" cy="1855893"/>
          </a:xfrm>
          <a:prstGeom prst="rect">
            <a:avLst/>
          </a:prstGeom>
          <a:noFill/>
        </p:spPr>
        <p:txBody>
          <a:bodyPr wrap="square">
            <a:spAutoFit/>
          </a:bodyPr>
          <a:lstStyle/>
          <a:p>
            <a:pPr marL="0" marR="0" indent="0">
              <a:lnSpc>
                <a:spcPct val="107000"/>
              </a:lnSpc>
              <a:spcBef>
                <a:spcPts val="0"/>
              </a:spcBef>
              <a:spcAft>
                <a:spcPts val="0"/>
              </a:spcAft>
              <a:buNone/>
            </a:pPr>
            <a:r>
              <a:rPr lang="en-US" sz="1800" kern="0"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0"/>
              </a:spcAft>
              <a:buNone/>
            </a:pPr>
            <a:r>
              <a:rPr lang="en-US" sz="1800" kern="0"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rPr>
              <a:t>This graph shows the change in global surface temperature compared to the long-term average from 1951 to 1980. The year 2020 statistically tied with 2016 for the hottest year on record since recordkeeping began in 1880 (</a:t>
            </a:r>
            <a:r>
              <a:rPr lang="en-US" kern="0" dirty="0">
                <a:solidFill>
                  <a:srgbClr val="FFFFFF"/>
                </a:solidFill>
                <a:latin typeface="Helvetica" panose="020B0604020202020204" pitchFamily="34" charset="0"/>
                <a:cs typeface="Times New Roman" panose="02020603050405020304" pitchFamily="18" charset="0"/>
              </a:rPr>
              <a:t>source: </a:t>
            </a:r>
            <a:r>
              <a:rPr lang="en-US" kern="0" dirty="0">
                <a:solidFill>
                  <a:srgbClr val="FFFFFF"/>
                </a:solidFill>
                <a:latin typeface="Helvetica" panose="020B060402020202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NASA/GISS</a:t>
            </a:r>
            <a:r>
              <a:rPr lang="en-US" kern="0" dirty="0">
                <a:solidFill>
                  <a:srgbClr val="FFFFFF"/>
                </a:solidFill>
                <a:latin typeface="Helvetica" panose="020B0604020202020204" pitchFamily="34" charset="0"/>
                <a:cs typeface="Times New Roman" panose="02020603050405020304" pitchFamily="18" charset="0"/>
              </a:rPr>
              <a:t>). NASA’s analyses generally match independent analyses prepared by </a:t>
            </a:r>
            <a:r>
              <a:rPr lang="en-US" kern="0" dirty="0">
                <a:solidFill>
                  <a:srgbClr val="FFFFFF"/>
                </a:solidFill>
                <a:latin typeface="Helvetica" panose="020B06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National Oceanic and Atmospheric Administration</a:t>
            </a:r>
            <a:r>
              <a:rPr lang="en-US" kern="0" dirty="0">
                <a:solidFill>
                  <a:srgbClr val="FFFFFF"/>
                </a:solidFill>
                <a:latin typeface="Helvetica" panose="020B0604020202020204" pitchFamily="34" charset="0"/>
                <a:cs typeface="Times New Roman" panose="02020603050405020304" pitchFamily="18" charset="0"/>
              </a:rPr>
              <a:t> (NOAA) and other institutions.</a:t>
            </a:r>
          </a:p>
        </p:txBody>
      </p:sp>
    </p:spTree>
    <p:extLst>
      <p:ext uri="{BB962C8B-B14F-4D97-AF65-F5344CB8AC3E}">
        <p14:creationId xmlns:p14="http://schemas.microsoft.com/office/powerpoint/2010/main" val="40555862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AD4E1-0643-4C88-9E49-C2724AEB3568}"/>
              </a:ext>
            </a:extLst>
          </p:cNvPr>
          <p:cNvSpPr>
            <a:spLocks noGrp="1"/>
          </p:cNvSpPr>
          <p:nvPr>
            <p:ph type="title"/>
          </p:nvPr>
        </p:nvSpPr>
        <p:spPr>
          <a:xfrm>
            <a:off x="631942" y="227192"/>
            <a:ext cx="3698289" cy="1325563"/>
          </a:xfrm>
        </p:spPr>
        <p:txBody>
          <a:bodyPr>
            <a:normAutofit fontScale="90000"/>
          </a:bodyPr>
          <a:lstStyle/>
          <a:p>
            <a:pPr>
              <a:lnSpc>
                <a:spcPct val="107000"/>
              </a:lnSpc>
              <a:spcBef>
                <a:spcPts val="0"/>
              </a:spcBef>
            </a:pPr>
            <a:r>
              <a:rPr lang="en-US" dirty="0"/>
              <a:t>Methane Gas</a:t>
            </a:r>
            <a:br>
              <a:rPr lang="en-US" dirty="0"/>
            </a:br>
            <a:r>
              <a:rPr lang="en-US" sz="1800" b="1" kern="0" dirty="0">
                <a:solidFill>
                  <a:schemeClr val="accent4"/>
                </a:solidFill>
                <a:effectLst/>
                <a:latin typeface="Helvetica" panose="020B0604020202020204" pitchFamily="34" charset="0"/>
                <a:ea typeface="Times New Roman" panose="02020603050405020304" pitchFamily="18" charset="0"/>
                <a:cs typeface="Times New Roman" panose="02020603050405020304" pitchFamily="18" charset="0"/>
              </a:rPr>
              <a:t>LATEST MEASUREMENT:</a:t>
            </a:r>
            <a:br>
              <a:rPr lang="en-US" sz="1800" kern="1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en-US" sz="1800" b="1" kern="0" dirty="0">
                <a:solidFill>
                  <a:schemeClr val="accent4"/>
                </a:solidFill>
                <a:effectLst/>
                <a:latin typeface="Helvetica" panose="020B0604020202020204" pitchFamily="34" charset="0"/>
                <a:ea typeface="Times New Roman" panose="02020603050405020304" pitchFamily="18" charset="0"/>
                <a:cs typeface="Times New Roman" panose="02020603050405020304" pitchFamily="18" charset="0"/>
              </a:rPr>
              <a:t> 2022</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r>
              <a:rPr lang="en-US" sz="2700" kern="0" spc="-25"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rPr>
              <a:t>1912 (± 0.6) ppb</a:t>
            </a:r>
            <a:endParaRPr lang="en-US" sz="2700" dirty="0"/>
          </a:p>
        </p:txBody>
      </p:sp>
      <p:sp>
        <p:nvSpPr>
          <p:cNvPr id="3" name="Content Placeholder 2">
            <a:extLst>
              <a:ext uri="{FF2B5EF4-FFF2-40B4-BE49-F238E27FC236}">
                <a16:creationId xmlns:a16="http://schemas.microsoft.com/office/drawing/2014/main" id="{F8D322E9-A7EC-465F-93FE-BAA394728626}"/>
              </a:ext>
            </a:extLst>
          </p:cNvPr>
          <p:cNvSpPr>
            <a:spLocks noGrp="1"/>
          </p:cNvSpPr>
          <p:nvPr>
            <p:ph idx="1"/>
          </p:nvPr>
        </p:nvSpPr>
        <p:spPr>
          <a:xfrm>
            <a:off x="533400" y="1913139"/>
            <a:ext cx="6355259" cy="3234767"/>
          </a:xfrm>
        </p:spPr>
        <p:txBody>
          <a:bodyPr>
            <a:normAutofit fontScale="62500" lnSpcReduction="20000"/>
          </a:bodyPr>
          <a:lstStyle/>
          <a:p>
            <a:pPr marL="0" indent="0">
              <a:buNone/>
            </a:pPr>
            <a:r>
              <a:rPr lang="en-US" sz="3800" dirty="0"/>
              <a:t>Key Takeaway:</a:t>
            </a:r>
          </a:p>
          <a:p>
            <a:pPr marL="0" indent="0">
              <a:buNone/>
            </a:pPr>
            <a:r>
              <a:rPr lang="en-US" sz="29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Methane is a powerful heat-trapping gas. An estimated 60% of today’s methane emissions are the result of human activities.</a:t>
            </a:r>
          </a:p>
          <a:p>
            <a:pPr marL="0" marR="0" indent="0">
              <a:lnSpc>
                <a:spcPct val="107000"/>
              </a:lnSpc>
              <a:spcBef>
                <a:spcPts val="0"/>
              </a:spcBef>
              <a:spcAft>
                <a:spcPts val="0"/>
              </a:spcAft>
              <a:buNone/>
            </a:pPr>
            <a:endParaRPr lang="en-US" sz="2600" b="1" kern="0" spc="-1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endParaRPr>
          </a:p>
          <a:p>
            <a:pPr marL="0" marR="0" indent="0">
              <a:lnSpc>
                <a:spcPct val="107000"/>
              </a:lnSpc>
              <a:spcBef>
                <a:spcPts val="0"/>
              </a:spcBef>
              <a:spcAft>
                <a:spcPts val="0"/>
              </a:spcAft>
              <a:buNone/>
            </a:pPr>
            <a:r>
              <a:rPr lang="en-US" sz="2600" b="1" kern="0" spc="-1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Methane Basics</a:t>
            </a:r>
            <a:endParaRPr lang="en-US" sz="2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0"/>
              </a:spcAft>
              <a:buNone/>
            </a:pPr>
            <a:endParaRPr lang="en-US" sz="29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endParaRPr>
          </a:p>
          <a:p>
            <a:pPr marL="0" marR="0" indent="0">
              <a:lnSpc>
                <a:spcPct val="107000"/>
              </a:lnSpc>
              <a:spcBef>
                <a:spcPts val="0"/>
              </a:spcBef>
              <a:spcAft>
                <a:spcPts val="0"/>
              </a:spcAft>
              <a:buNone/>
            </a:pPr>
            <a:r>
              <a:rPr lang="en-US" sz="29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Methane (CH</a:t>
            </a:r>
            <a:r>
              <a:rPr lang="en-US" sz="2900" kern="0" baseline="-2500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4</a:t>
            </a:r>
            <a:r>
              <a:rPr lang="en-US" sz="29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 is a powerful greenhouse gas, and is the second-largest contributor to climate warming after carbon dioxide (CO</a:t>
            </a:r>
            <a:r>
              <a:rPr lang="en-US" sz="2900" kern="0" baseline="-2500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2</a:t>
            </a:r>
            <a:r>
              <a:rPr lang="en-US" sz="29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 A molecule of methane traps more heat than a molecule of CO</a:t>
            </a:r>
            <a:r>
              <a:rPr lang="en-US" sz="2900" kern="0" baseline="-2500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2</a:t>
            </a:r>
            <a:r>
              <a:rPr lang="en-US" sz="29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 but methane has a relatively short lifespan of 7 to 12 years in the atmosphere, while CO</a:t>
            </a:r>
            <a:r>
              <a:rPr lang="en-US" sz="2900" kern="0" baseline="-2500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2</a:t>
            </a:r>
            <a:r>
              <a:rPr lang="en-US" sz="29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 can persist for hundreds of years or more.</a:t>
            </a:r>
            <a:endParaRPr lang="en-US" sz="29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pic>
        <p:nvPicPr>
          <p:cNvPr id="4" name="Picture 3">
            <a:extLst>
              <a:ext uri="{FF2B5EF4-FFF2-40B4-BE49-F238E27FC236}">
                <a16:creationId xmlns:a16="http://schemas.microsoft.com/office/drawing/2014/main" id="{05774448-9239-9E9D-E37A-99A2A74443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8659" y="593889"/>
            <a:ext cx="4600378" cy="3826276"/>
          </a:xfrm>
          <a:prstGeom prst="rect">
            <a:avLst/>
          </a:prstGeom>
        </p:spPr>
      </p:pic>
      <p:sp>
        <p:nvSpPr>
          <p:cNvPr id="7" name="TextBox 6">
            <a:extLst>
              <a:ext uri="{FF2B5EF4-FFF2-40B4-BE49-F238E27FC236}">
                <a16:creationId xmlns:a16="http://schemas.microsoft.com/office/drawing/2014/main" id="{38D45FFC-C79A-0BAF-3543-320D08071C55}"/>
              </a:ext>
            </a:extLst>
          </p:cNvPr>
          <p:cNvSpPr txBox="1"/>
          <p:nvPr/>
        </p:nvSpPr>
        <p:spPr>
          <a:xfrm>
            <a:off x="2849732" y="4902193"/>
            <a:ext cx="8985534" cy="1728615"/>
          </a:xfrm>
          <a:prstGeom prst="rect">
            <a:avLst/>
          </a:prstGeom>
          <a:noFill/>
        </p:spPr>
        <p:txBody>
          <a:bodyPr wrap="square">
            <a:spAutoFit/>
          </a:bodyPr>
          <a:lstStyle/>
          <a:p>
            <a:pPr marL="0" marR="0">
              <a:lnSpc>
                <a:spcPct val="107000"/>
              </a:lnSpc>
              <a:spcBef>
                <a:spcPts val="0"/>
              </a:spcBef>
              <a:spcAft>
                <a:spcPts val="0"/>
              </a:spcAft>
            </a:pPr>
            <a:r>
              <a:rPr lang="en-US"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u="sng"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The largest sources of methane are agriculture, fossil fuels, and decomposition of landfill waste. </a:t>
            </a:r>
            <a:r>
              <a:rPr lang="en-US" sz="18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The concentration of </a:t>
            </a:r>
            <a:r>
              <a:rPr lang="en-US" sz="1800" u="sng"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methane in the atmosphere has more than doubled over the past 200 years</a:t>
            </a:r>
            <a:r>
              <a:rPr lang="en-US" sz="18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 Scientists estimate that this increase is responsible for 20 to 30% of climate warming since the Industrial Revolution (which began in 1750).</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55499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1B739-3D86-4A84-82C6-4ED9C27647A0}"/>
              </a:ext>
            </a:extLst>
          </p:cNvPr>
          <p:cNvSpPr>
            <a:spLocks noGrp="1"/>
          </p:cNvSpPr>
          <p:nvPr>
            <p:ph type="title"/>
          </p:nvPr>
        </p:nvSpPr>
        <p:spPr>
          <a:xfrm>
            <a:off x="838200" y="160336"/>
            <a:ext cx="4834631" cy="1828262"/>
          </a:xfrm>
        </p:spPr>
        <p:txBody>
          <a:bodyPr>
            <a:normAutofit fontScale="90000"/>
          </a:bodyPr>
          <a:lstStyle/>
          <a:p>
            <a:pPr marL="0" marR="0">
              <a:lnSpc>
                <a:spcPct val="107000"/>
              </a:lnSpc>
              <a:spcBef>
                <a:spcPts val="0"/>
              </a:spcBef>
              <a:spcAft>
                <a:spcPts val="0"/>
              </a:spcAft>
            </a:pPr>
            <a:r>
              <a:rPr lang="en-US" dirty="0"/>
              <a:t>Ocean Warming</a:t>
            </a:r>
            <a:br>
              <a:rPr lang="en-US" dirty="0"/>
            </a:br>
            <a:r>
              <a:rPr lang="en-US" sz="1800" b="1" kern="0" dirty="0">
                <a:solidFill>
                  <a:schemeClr val="accent4"/>
                </a:solidFill>
                <a:effectLst/>
                <a:latin typeface="Helvetica" panose="020B0604020202020204" pitchFamily="34" charset="0"/>
                <a:ea typeface="Times New Roman" panose="02020603050405020304" pitchFamily="18" charset="0"/>
                <a:cs typeface="Times New Roman" panose="02020603050405020304" pitchFamily="18" charset="0"/>
              </a:rPr>
              <a:t>LATEST MEASUREMENT:</a:t>
            </a:r>
            <a:br>
              <a:rPr lang="en-US" sz="1800" kern="1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en-US" sz="1800" b="1" kern="0" dirty="0">
                <a:solidFill>
                  <a:schemeClr val="accent4"/>
                </a:solidFill>
                <a:effectLst/>
                <a:latin typeface="Helvetica" panose="020B0604020202020204" pitchFamily="34" charset="0"/>
                <a:ea typeface="Times New Roman" panose="02020603050405020304" pitchFamily="18" charset="0"/>
                <a:cs typeface="Times New Roman" panose="02020603050405020304" pitchFamily="18" charset="0"/>
              </a:rPr>
              <a:t> December 2022</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r>
              <a:rPr lang="en-US" sz="2200" kern="0" spc="-25" dirty="0">
                <a:effectLst/>
                <a:latin typeface="Helvetica" panose="020B0604020202020204" pitchFamily="34" charset="0"/>
                <a:ea typeface="Times New Roman" panose="02020603050405020304" pitchFamily="18" charset="0"/>
                <a:cs typeface="Times New Roman" panose="02020603050405020304" pitchFamily="18" charset="0"/>
              </a:rPr>
              <a:t>345 (± 2) zettajoules </a:t>
            </a:r>
            <a:r>
              <a:rPr lang="en-US" sz="2200" kern="0" dirty="0">
                <a:effectLst/>
                <a:latin typeface="Helvetica" panose="020B0604020202020204" pitchFamily="34" charset="0"/>
                <a:ea typeface="Times New Roman" panose="02020603050405020304" pitchFamily="18" charset="0"/>
                <a:cs typeface="Times New Roman" panose="02020603050405020304" pitchFamily="18" charset="0"/>
              </a:rPr>
              <a:t>since 1955</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5A8FF76-985C-4C2F-AB5E-10031855D273}"/>
              </a:ext>
            </a:extLst>
          </p:cNvPr>
          <p:cNvSpPr>
            <a:spLocks noGrp="1"/>
          </p:cNvSpPr>
          <p:nvPr>
            <p:ph idx="1"/>
          </p:nvPr>
        </p:nvSpPr>
        <p:spPr>
          <a:xfrm>
            <a:off x="562993" y="4775735"/>
            <a:ext cx="10515600" cy="3067149"/>
          </a:xfrm>
        </p:spPr>
        <p:txBody>
          <a:bodyPr/>
          <a:lstStyle/>
          <a:p>
            <a:pPr marL="0" indent="0">
              <a:buNone/>
            </a:pPr>
            <a:r>
              <a:rPr lang="en-US" dirty="0"/>
              <a:t>Key Takeaway:</a:t>
            </a:r>
          </a:p>
          <a:p>
            <a:pPr marL="0" marR="0" indent="0">
              <a:lnSpc>
                <a:spcPct val="107000"/>
              </a:lnSpc>
              <a:spcBef>
                <a:spcPts val="0"/>
              </a:spcBef>
              <a:spcAft>
                <a:spcPts val="0"/>
              </a:spcAft>
              <a:buNone/>
            </a:pPr>
            <a:r>
              <a:rPr lang="en-US" sz="1800" kern="0"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rPr>
              <a:t>About ninety percent of global warming is occurring in the ocean, causing the water’s internal heat to increase since modern recordkeeping began in 1955. (The shaded blue region indicates the 95% margin of uncertainty.) This chart shows annual estimates for the first 2,000 meters of ocean depth.</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0"/>
              </a:spcAft>
              <a:buNone/>
            </a:pPr>
            <a:br>
              <a:rPr lang="en-US" sz="18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en-US"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p>
            <a:endParaRPr lang="en-US" dirty="0"/>
          </a:p>
        </p:txBody>
      </p:sp>
      <p:pic>
        <p:nvPicPr>
          <p:cNvPr id="4" name="Picture 3">
            <a:extLst>
              <a:ext uri="{FF2B5EF4-FFF2-40B4-BE49-F238E27FC236}">
                <a16:creationId xmlns:a16="http://schemas.microsoft.com/office/drawing/2014/main" id="{2804B969-717D-D308-F9E5-769C530393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7670" y="1074467"/>
            <a:ext cx="4904651" cy="3919476"/>
          </a:xfrm>
          <a:prstGeom prst="rect">
            <a:avLst/>
          </a:prstGeom>
        </p:spPr>
      </p:pic>
    </p:spTree>
    <p:extLst>
      <p:ext uri="{BB962C8B-B14F-4D97-AF65-F5344CB8AC3E}">
        <p14:creationId xmlns:p14="http://schemas.microsoft.com/office/powerpoint/2010/main" val="59454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BE3E6-5A5E-4463-8DB0-F3CF9C324778}"/>
              </a:ext>
            </a:extLst>
          </p:cNvPr>
          <p:cNvSpPr>
            <a:spLocks noGrp="1"/>
          </p:cNvSpPr>
          <p:nvPr>
            <p:ph type="title"/>
          </p:nvPr>
        </p:nvSpPr>
        <p:spPr>
          <a:xfrm>
            <a:off x="602531" y="85801"/>
            <a:ext cx="3026790" cy="763491"/>
          </a:xfrm>
        </p:spPr>
        <p:txBody>
          <a:bodyPr/>
          <a:lstStyle/>
          <a:p>
            <a:r>
              <a:rPr lang="en-US" dirty="0"/>
              <a:t>Ice Sheets</a:t>
            </a:r>
          </a:p>
        </p:txBody>
      </p:sp>
      <p:sp>
        <p:nvSpPr>
          <p:cNvPr id="3" name="Content Placeholder 2">
            <a:extLst>
              <a:ext uri="{FF2B5EF4-FFF2-40B4-BE49-F238E27FC236}">
                <a16:creationId xmlns:a16="http://schemas.microsoft.com/office/drawing/2014/main" id="{98407322-EE47-461A-937E-D8B74ADFB3D0}"/>
              </a:ext>
            </a:extLst>
          </p:cNvPr>
          <p:cNvSpPr>
            <a:spLocks noGrp="1"/>
          </p:cNvSpPr>
          <p:nvPr>
            <p:ph idx="1"/>
          </p:nvPr>
        </p:nvSpPr>
        <p:spPr>
          <a:xfrm>
            <a:off x="1758885" y="4270342"/>
            <a:ext cx="10345131" cy="2589209"/>
          </a:xfrm>
        </p:spPr>
        <p:txBody>
          <a:bodyPr>
            <a:normAutofit fontScale="32500" lnSpcReduction="20000"/>
          </a:bodyPr>
          <a:lstStyle/>
          <a:p>
            <a:pPr marL="0" indent="0">
              <a:spcAft>
                <a:spcPts val="600"/>
              </a:spcAft>
              <a:buNone/>
            </a:pPr>
            <a:r>
              <a:rPr lang="en-US" sz="7400" dirty="0"/>
              <a:t>Key Takeaway:</a:t>
            </a:r>
          </a:p>
          <a:p>
            <a:pPr marL="0" marR="0" indent="0">
              <a:spcBef>
                <a:spcPts val="0"/>
              </a:spcBef>
              <a:spcAft>
                <a:spcPts val="0"/>
              </a:spcAft>
              <a:buNone/>
            </a:pPr>
            <a:r>
              <a:rPr lang="en-US" sz="5500" dirty="0">
                <a:solidFill>
                  <a:srgbClr val="FFFFFF"/>
                </a:solidFill>
                <a:effectLst/>
                <a:latin typeface="Helvetica" panose="020B0604020202020204" pitchFamily="34" charset="0"/>
                <a:ea typeface="Times New Roman" panose="02020603050405020304" pitchFamily="18" charset="0"/>
              </a:rPr>
              <a:t>Antarctica is losing ice mass (melting) at an average rate of about 150 billion tons per year, and Greenland is losing about 270 billion tons per year, adding to sea level rise.</a:t>
            </a:r>
            <a:endParaRPr lang="en-US" sz="5500" dirty="0">
              <a:effectLst/>
              <a:latin typeface="Times New Roman" panose="02020603050405020304" pitchFamily="18" charset="0"/>
              <a:ea typeface="Times New Roman" panose="02020603050405020304" pitchFamily="18" charset="0"/>
            </a:endParaRPr>
          </a:p>
          <a:p>
            <a:pPr marL="0" indent="0">
              <a:spcBef>
                <a:spcPts val="1200"/>
              </a:spcBef>
              <a:spcAft>
                <a:spcPts val="1200"/>
              </a:spcAft>
              <a:buNone/>
            </a:pPr>
            <a:r>
              <a:rPr lang="en-US" sz="5500" dirty="0">
                <a:solidFill>
                  <a:srgbClr val="FFFFFF"/>
                </a:solidFill>
                <a:effectLst/>
                <a:latin typeface="Helvetica" panose="020B0604020202020204" pitchFamily="34" charset="0"/>
                <a:ea typeface="Times New Roman" panose="02020603050405020304" pitchFamily="18" charset="0"/>
              </a:rPr>
              <a:t>Data from NASA's GRACE and GRACE Follow-On satellites show that the land ice sheets in both Antarctica and Greenland have been losing mass since 2002.</a:t>
            </a:r>
            <a:endParaRPr lang="en-US" sz="5500" dirty="0">
              <a:effectLst/>
              <a:latin typeface="Times New Roman" panose="02020603050405020304" pitchFamily="18" charset="0"/>
              <a:ea typeface="Times New Roman" panose="02020603050405020304" pitchFamily="18" charset="0"/>
            </a:endParaRPr>
          </a:p>
          <a:p>
            <a:pPr marL="0" indent="0">
              <a:spcBef>
                <a:spcPts val="1200"/>
              </a:spcBef>
              <a:spcAft>
                <a:spcPts val="1200"/>
              </a:spcAft>
              <a:buNone/>
            </a:pPr>
            <a:r>
              <a:rPr lang="en-US" sz="5500" dirty="0">
                <a:solidFill>
                  <a:srgbClr val="FFFFFF"/>
                </a:solidFill>
                <a:effectLst/>
                <a:latin typeface="Helvetica" panose="020B0604020202020204" pitchFamily="34" charset="0"/>
                <a:ea typeface="Times New Roman" panose="02020603050405020304" pitchFamily="18" charset="0"/>
              </a:rPr>
              <a:t>This is important because the ice sheets of Greenland and Antarctica store about two-thirds of all the fresh water on Earth. They are losing ice due to the ongoing warming of Earth’s surface and ocean. Meltwater coming from these ice sheets is responsible for about one-third of the global average rise in sea level since 1993.</a:t>
            </a:r>
            <a:endParaRPr lang="en-US" sz="5500" dirty="0">
              <a:effectLst/>
              <a:latin typeface="Times New Roman" panose="02020603050405020304" pitchFamily="18" charset="0"/>
              <a:ea typeface="Times New Roman" panose="02020603050405020304" pitchFamily="18" charset="0"/>
            </a:endParaRPr>
          </a:p>
          <a:p>
            <a:pPr marL="0" indent="0">
              <a:buNone/>
            </a:pPr>
            <a:endParaRPr lang="en-US" dirty="0"/>
          </a:p>
          <a:p>
            <a:endParaRPr lang="en-US" dirty="0"/>
          </a:p>
        </p:txBody>
      </p:sp>
      <p:pic>
        <p:nvPicPr>
          <p:cNvPr id="4" name="Picture 3">
            <a:extLst>
              <a:ext uri="{FF2B5EF4-FFF2-40B4-BE49-F238E27FC236}">
                <a16:creationId xmlns:a16="http://schemas.microsoft.com/office/drawing/2014/main" id="{90F9C1B9-A867-F362-271B-5C3A1383A7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9125" y="849292"/>
            <a:ext cx="3818641" cy="3161692"/>
          </a:xfrm>
          <a:prstGeom prst="rect">
            <a:avLst/>
          </a:prstGeom>
        </p:spPr>
      </p:pic>
      <p:pic>
        <p:nvPicPr>
          <p:cNvPr id="5" name="Picture 4">
            <a:extLst>
              <a:ext uri="{FF2B5EF4-FFF2-40B4-BE49-F238E27FC236}">
                <a16:creationId xmlns:a16="http://schemas.microsoft.com/office/drawing/2014/main" id="{4C8CC7CF-233A-D2C9-FA01-6D41BC401A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9747" y="301456"/>
            <a:ext cx="4671602" cy="3695388"/>
          </a:xfrm>
          <a:prstGeom prst="rect">
            <a:avLst/>
          </a:prstGeom>
        </p:spPr>
      </p:pic>
    </p:spTree>
    <p:extLst>
      <p:ext uri="{BB962C8B-B14F-4D97-AF65-F5344CB8AC3E}">
        <p14:creationId xmlns:p14="http://schemas.microsoft.com/office/powerpoint/2010/main" val="4710629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F4ED6-95B6-45CA-9318-D5C6D107AB69}"/>
              </a:ext>
            </a:extLst>
          </p:cNvPr>
          <p:cNvSpPr>
            <a:spLocks noGrp="1"/>
          </p:cNvSpPr>
          <p:nvPr>
            <p:ph type="title"/>
          </p:nvPr>
        </p:nvSpPr>
        <p:spPr>
          <a:xfrm>
            <a:off x="640237" y="179190"/>
            <a:ext cx="3422715" cy="1325563"/>
          </a:xfrm>
        </p:spPr>
        <p:txBody>
          <a:bodyPr>
            <a:normAutofit fontScale="90000"/>
          </a:bodyPr>
          <a:lstStyle/>
          <a:p>
            <a:pPr marL="0" marR="0">
              <a:lnSpc>
                <a:spcPct val="107000"/>
              </a:lnSpc>
              <a:spcBef>
                <a:spcPts val="0"/>
              </a:spcBef>
              <a:spcAft>
                <a:spcPts val="0"/>
              </a:spcAft>
            </a:pPr>
            <a:r>
              <a:rPr lang="en-US" dirty="0"/>
              <a:t>Sea Level</a:t>
            </a:r>
            <a:br>
              <a:rPr lang="en-US" dirty="0"/>
            </a:br>
            <a:r>
              <a:rPr lang="en-US" sz="1800" b="1" kern="0" dirty="0">
                <a:solidFill>
                  <a:schemeClr val="accent4"/>
                </a:solidFill>
                <a:effectLst/>
                <a:latin typeface="Helvetica" panose="020B0604020202020204" pitchFamily="34" charset="0"/>
                <a:ea typeface="Times New Roman" panose="02020603050405020304" pitchFamily="18" charset="0"/>
                <a:cs typeface="Times New Roman" panose="02020603050405020304" pitchFamily="18" charset="0"/>
              </a:rPr>
              <a:t>LATEST MEASUREMENT:</a:t>
            </a:r>
            <a:br>
              <a:rPr lang="en-US" sz="2000" kern="1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en-US" sz="2000" b="1" kern="0" dirty="0">
                <a:solidFill>
                  <a:schemeClr val="accent4"/>
                </a:solidFill>
                <a:effectLst/>
                <a:latin typeface="Helvetica" panose="020B0604020202020204" pitchFamily="34" charset="0"/>
                <a:ea typeface="Times New Roman" panose="02020603050405020304" pitchFamily="18" charset="0"/>
                <a:cs typeface="Times New Roman" panose="02020603050405020304" pitchFamily="18" charset="0"/>
              </a:rPr>
              <a:t> October 2023</a:t>
            </a:r>
            <a:br>
              <a:rPr lang="en-US" sz="2000" kern="100" dirty="0">
                <a:effectLst/>
                <a:latin typeface="Calibri" panose="020F0502020204030204" pitchFamily="34" charset="0"/>
                <a:ea typeface="Calibri" panose="020F0502020204030204" pitchFamily="34" charset="0"/>
                <a:cs typeface="Times New Roman" panose="02020603050405020304" pitchFamily="18" charset="0"/>
              </a:rPr>
            </a:br>
            <a:r>
              <a:rPr lang="en-US" sz="2400" kern="0" spc="-25"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rPr>
              <a:t>100 (± 4.0) mm </a:t>
            </a:r>
            <a:endParaRPr lang="en-US" sz="2400" dirty="0"/>
          </a:p>
        </p:txBody>
      </p:sp>
      <p:sp>
        <p:nvSpPr>
          <p:cNvPr id="3" name="Content Placeholder 2">
            <a:extLst>
              <a:ext uri="{FF2B5EF4-FFF2-40B4-BE49-F238E27FC236}">
                <a16:creationId xmlns:a16="http://schemas.microsoft.com/office/drawing/2014/main" id="{E84E5DA1-F8B9-4937-9464-997FD4F08F17}"/>
              </a:ext>
            </a:extLst>
          </p:cNvPr>
          <p:cNvSpPr>
            <a:spLocks noGrp="1"/>
          </p:cNvSpPr>
          <p:nvPr>
            <p:ph idx="1"/>
          </p:nvPr>
        </p:nvSpPr>
        <p:spPr>
          <a:xfrm>
            <a:off x="564822" y="4342581"/>
            <a:ext cx="10515600" cy="4351338"/>
          </a:xfrm>
        </p:spPr>
        <p:txBody>
          <a:bodyPr/>
          <a:lstStyle/>
          <a:p>
            <a:pPr marL="0" indent="0">
              <a:buNone/>
            </a:pPr>
            <a:r>
              <a:rPr lang="en-US" dirty="0"/>
              <a:t>Key Takeaway:</a:t>
            </a:r>
          </a:p>
          <a:p>
            <a:pPr marL="0" marR="0" indent="0">
              <a:lnSpc>
                <a:spcPct val="107000"/>
              </a:lnSpc>
              <a:spcBef>
                <a:spcPts val="0"/>
              </a:spcBef>
              <a:spcAft>
                <a:spcPts val="0"/>
              </a:spcAft>
              <a:buNone/>
            </a:pPr>
            <a:r>
              <a:rPr lang="en-US" sz="1800" kern="0" dirty="0">
                <a:effectLst/>
                <a:latin typeface="Helvetica" panose="020B0604020202020204" pitchFamily="34" charset="0"/>
                <a:ea typeface="Times New Roman" panose="02020603050405020304" pitchFamily="18" charset="0"/>
                <a:cs typeface="Times New Roman" panose="02020603050405020304" pitchFamily="18" charset="0"/>
              </a:rPr>
              <a:t>Global sea levels are rising as a result of human-caused global warming, with recent rates being unprecedented over the past 2,500-plus years.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1200"/>
              </a:spcBef>
              <a:spcAft>
                <a:spcPts val="1200"/>
              </a:spcAft>
              <a:buNone/>
            </a:pPr>
            <a:r>
              <a:rPr lang="en-US" sz="1800" kern="0" dirty="0">
                <a:effectLst/>
                <a:latin typeface="Helvetica" panose="020B0604020202020204" pitchFamily="34" charset="0"/>
                <a:ea typeface="Times New Roman" panose="02020603050405020304" pitchFamily="18" charset="0"/>
                <a:cs typeface="Times New Roman" panose="02020603050405020304" pitchFamily="18" charset="0"/>
              </a:rPr>
              <a:t>Sea level rise is caused primarily by two factors related to global warming: the added water from melting ice sheets and glaciers, and the expansion of seawater as it warms. The graph tracks the change in global sea level since 1993, as observed by satellites.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a:p>
            <a:endParaRPr lang="en-US" dirty="0"/>
          </a:p>
        </p:txBody>
      </p:sp>
      <p:pic>
        <p:nvPicPr>
          <p:cNvPr id="5" name="Picture 4">
            <a:extLst>
              <a:ext uri="{FF2B5EF4-FFF2-40B4-BE49-F238E27FC236}">
                <a16:creationId xmlns:a16="http://schemas.microsoft.com/office/drawing/2014/main" id="{D56088F5-447E-4C08-8509-814CB6C568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40403" y="365522"/>
            <a:ext cx="5353224" cy="4197600"/>
          </a:xfrm>
          <a:prstGeom prst="rect">
            <a:avLst/>
          </a:prstGeom>
        </p:spPr>
      </p:pic>
    </p:spTree>
    <p:extLst>
      <p:ext uri="{BB962C8B-B14F-4D97-AF65-F5344CB8AC3E}">
        <p14:creationId xmlns:p14="http://schemas.microsoft.com/office/powerpoint/2010/main" val="3657973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FB1C3-16AC-A281-F1B5-1F38E948EC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65E600-3FF7-252B-6253-2838FA94C3F1}"/>
              </a:ext>
            </a:extLst>
          </p:cNvPr>
          <p:cNvSpPr>
            <a:spLocks noGrp="1"/>
          </p:cNvSpPr>
          <p:nvPr>
            <p:ph type="title"/>
          </p:nvPr>
        </p:nvSpPr>
        <p:spPr>
          <a:xfrm>
            <a:off x="633152" y="18255"/>
            <a:ext cx="7530460" cy="1014380"/>
          </a:xfrm>
        </p:spPr>
        <p:txBody>
          <a:bodyPr>
            <a:normAutofit/>
          </a:bodyPr>
          <a:lstStyle/>
          <a:p>
            <a:r>
              <a:rPr lang="en-US" dirty="0"/>
              <a:t>Artic Sea Ice Minimum Extent</a:t>
            </a:r>
          </a:p>
        </p:txBody>
      </p:sp>
      <p:sp>
        <p:nvSpPr>
          <p:cNvPr id="7" name="TextBox 6">
            <a:extLst>
              <a:ext uri="{FF2B5EF4-FFF2-40B4-BE49-F238E27FC236}">
                <a16:creationId xmlns:a16="http://schemas.microsoft.com/office/drawing/2014/main" id="{0DAAFF2C-D033-406A-515D-0D84FF9F3201}"/>
              </a:ext>
            </a:extLst>
          </p:cNvPr>
          <p:cNvSpPr txBox="1"/>
          <p:nvPr/>
        </p:nvSpPr>
        <p:spPr>
          <a:xfrm>
            <a:off x="633152" y="4305696"/>
            <a:ext cx="11555157" cy="2677592"/>
          </a:xfrm>
          <a:prstGeom prst="rect">
            <a:avLst/>
          </a:prstGeom>
          <a:noFill/>
        </p:spPr>
        <p:txBody>
          <a:bodyPr wrap="square">
            <a:spAutoFit/>
          </a:bodyPr>
          <a:lstStyle/>
          <a:p>
            <a:pPr marL="0" marR="0">
              <a:lnSpc>
                <a:spcPct val="107000"/>
              </a:lnSpc>
              <a:spcBef>
                <a:spcPts val="0"/>
              </a:spcBef>
              <a:spcAft>
                <a:spcPts val="0"/>
              </a:spcAft>
            </a:pPr>
            <a:r>
              <a:rPr lang="en-US" sz="2400" b="1" kern="0" spc="-1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Key Takeaway:</a:t>
            </a:r>
            <a:endPar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dirty="0">
                <a:solidFill>
                  <a:srgbClr val="FFFFFF"/>
                </a:solidFill>
                <a:effectLst/>
                <a:latin typeface="Helvetica" panose="020B0604020202020204" pitchFamily="34" charset="0"/>
                <a:ea typeface="Times New Roman" panose="02020603050405020304" pitchFamily="18" charset="0"/>
              </a:rPr>
              <a:t>Summer Arctic sea ice extent is shrinking by 12.2% per decade due to warmer temperatures.</a:t>
            </a:r>
            <a:endParaRPr lang="en-US" sz="1800" dirty="0">
              <a:effectLst/>
              <a:latin typeface="Times New Roman" panose="02020603050405020304" pitchFamily="18" charset="0"/>
              <a:ea typeface="Times New Roman" panose="02020603050405020304" pitchFamily="18" charset="0"/>
            </a:endParaRPr>
          </a:p>
          <a:p>
            <a:pPr marL="0" marR="0">
              <a:spcBef>
                <a:spcPts val="1200"/>
              </a:spcBef>
              <a:spcAft>
                <a:spcPts val="1200"/>
              </a:spcAft>
            </a:pPr>
            <a:r>
              <a:rPr lang="en-US" sz="1800" dirty="0">
                <a:solidFill>
                  <a:srgbClr val="FFFFFF"/>
                </a:solidFill>
                <a:effectLst/>
                <a:latin typeface="Helvetica" panose="020B0604020202020204" pitchFamily="34" charset="0"/>
                <a:ea typeface="Times New Roman" panose="02020603050405020304" pitchFamily="18" charset="0"/>
              </a:rPr>
              <a:t>Arctic sea ice reaches its minimum extent (the area in which satellite sensors show individual pixels to be at least 15% covered in ice) each September. September Arctic sea ice is now shrinking at a rate of 12.2% per decade, compared to its average extent during the period from 1981 to 2010. This graph shows the size of the Arctic sea ice each September since satellite observations started in 1979. The monthly value shown is the average of daily observations across the month of September during each year and is measured from satellites.</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0"/>
              </a:spcAft>
            </a:pPr>
            <a:r>
              <a:rPr lang="en-US" sz="14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10" name="Picture 9">
            <a:extLst>
              <a:ext uri="{FF2B5EF4-FFF2-40B4-BE49-F238E27FC236}">
                <a16:creationId xmlns:a16="http://schemas.microsoft.com/office/drawing/2014/main" id="{F362FF85-70F5-B65A-4EBE-91F375AC4B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62719" y="1032635"/>
            <a:ext cx="4707904" cy="3527790"/>
          </a:xfrm>
          <a:prstGeom prst="rect">
            <a:avLst/>
          </a:prstGeom>
        </p:spPr>
      </p:pic>
    </p:spTree>
    <p:extLst>
      <p:ext uri="{BB962C8B-B14F-4D97-AF65-F5344CB8AC3E}">
        <p14:creationId xmlns:p14="http://schemas.microsoft.com/office/powerpoint/2010/main" val="40757850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21031-E772-EBAA-C179-4900421F3F33}"/>
              </a:ext>
            </a:extLst>
          </p:cNvPr>
          <p:cNvSpPr>
            <a:spLocks noGrp="1"/>
          </p:cNvSpPr>
          <p:nvPr>
            <p:ph type="title"/>
          </p:nvPr>
        </p:nvSpPr>
        <p:spPr/>
        <p:txBody>
          <a:bodyPr/>
          <a:lstStyle/>
          <a:p>
            <a:r>
              <a:rPr lang="en-US" dirty="0"/>
              <a:t>Discussion questions</a:t>
            </a:r>
          </a:p>
        </p:txBody>
      </p:sp>
      <p:sp>
        <p:nvSpPr>
          <p:cNvPr id="3" name="Content Placeholder 2">
            <a:extLst>
              <a:ext uri="{FF2B5EF4-FFF2-40B4-BE49-F238E27FC236}">
                <a16:creationId xmlns:a16="http://schemas.microsoft.com/office/drawing/2014/main" id="{8528263F-2E58-6917-A147-6F0D422DE4BB}"/>
              </a:ext>
            </a:extLst>
          </p:cNvPr>
          <p:cNvSpPr>
            <a:spLocks noGrp="1"/>
          </p:cNvSpPr>
          <p:nvPr>
            <p:ph idx="1"/>
          </p:nvPr>
        </p:nvSpPr>
        <p:spPr/>
        <p:txBody>
          <a:bodyPr/>
          <a:lstStyle/>
          <a:p>
            <a:r>
              <a:rPr lang="en-US" dirty="0"/>
              <a:t>What did you think/feel about Creation Care before today? </a:t>
            </a:r>
          </a:p>
          <a:p>
            <a:r>
              <a:rPr lang="en-US" dirty="0"/>
              <a:t>What surprised you/was new to you? </a:t>
            </a:r>
          </a:p>
          <a:p>
            <a:r>
              <a:rPr lang="en-US" dirty="0"/>
              <a:t>What are you going to do about it</a:t>
            </a:r>
            <a:r>
              <a:rPr lang="en-US"/>
              <a:t>? </a:t>
            </a:r>
            <a:endParaRPr lang="en-US" dirty="0"/>
          </a:p>
        </p:txBody>
      </p:sp>
    </p:spTree>
    <p:extLst>
      <p:ext uri="{BB962C8B-B14F-4D97-AF65-F5344CB8AC3E}">
        <p14:creationId xmlns:p14="http://schemas.microsoft.com/office/powerpoint/2010/main" val="2713925078"/>
      </p:ext>
    </p:extLst>
  </p:cSld>
  <p:clrMapOvr>
    <a:masterClrMapping/>
  </p:clrMapOvr>
</p:sld>
</file>

<file path=ppt/theme/theme1.xml><?xml version="1.0" encoding="utf-8"?>
<a:theme xmlns:a="http://schemas.openxmlformats.org/drawingml/2006/main" name="Office Theme">
  <a:themeElements>
    <a:clrScheme name="Custom 278">
      <a:dk1>
        <a:sysClr val="windowText" lastClr="000000"/>
      </a:dk1>
      <a:lt1>
        <a:sysClr val="window" lastClr="FFFFFF"/>
      </a:lt1>
      <a:dk2>
        <a:srgbClr val="44546A"/>
      </a:dk2>
      <a:lt2>
        <a:srgbClr val="E7E6E6"/>
      </a:lt2>
      <a:accent1>
        <a:srgbClr val="5A4694"/>
      </a:accent1>
      <a:accent2>
        <a:srgbClr val="23737C"/>
      </a:accent2>
      <a:accent3>
        <a:srgbClr val="489CAF"/>
      </a:accent3>
      <a:accent4>
        <a:srgbClr val="E2D02C"/>
      </a:accent4>
      <a:accent5>
        <a:srgbClr val="F26C6E"/>
      </a:accent5>
      <a:accent6>
        <a:srgbClr val="1F2938"/>
      </a:accent6>
      <a:hlink>
        <a:srgbClr val="0563C1"/>
      </a:hlink>
      <a:folHlink>
        <a:srgbClr val="954F72"/>
      </a:folHlink>
    </a:clrScheme>
    <a:fontScheme name="Custom 6">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10251335_Earth Day presentation_RVA_v3.potx" id="{2E821734-A971-4A99-A887-EE8808B7446A}" vid="{74D09940-9788-4332-97C9-A3EF112A74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EEDC6638-3F1D-4CA5-A167-2F719C08762F}">
  <ds:schemaRefs>
    <ds:schemaRef ds:uri="http://schemas.microsoft.com/sharepoint/v3/contenttype/forms"/>
  </ds:schemaRefs>
</ds:datastoreItem>
</file>

<file path=customXml/itemProps2.xml><?xml version="1.0" encoding="utf-8"?>
<ds:datastoreItem xmlns:ds="http://schemas.openxmlformats.org/officeDocument/2006/customXml" ds:itemID="{95FDF6E3-4638-4FD3-B9D7-E0E63F2056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E159ADF-C50B-4A45-AD13-B0A8152C3150}">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
  <TotalTime>63</TotalTime>
  <Words>796</Words>
  <Application>Microsoft Office PowerPoint</Application>
  <PresentationFormat>Widescreen</PresentationFormat>
  <Paragraphs>48</Paragraphs>
  <Slides>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Calibri</vt:lpstr>
      <vt:lpstr>Franklin Gothic Book</vt:lpstr>
      <vt:lpstr>Franklin Gothic Demi</vt:lpstr>
      <vt:lpstr>Helvetica</vt:lpstr>
      <vt:lpstr>Times New Roman</vt:lpstr>
      <vt:lpstr>Wingdings</vt:lpstr>
      <vt:lpstr>Office Theme</vt:lpstr>
      <vt:lpstr>NASA Vital Signs</vt:lpstr>
      <vt:lpstr>Carbon Dioxide</vt:lpstr>
      <vt:lpstr>Global Temperature LATEST ANNUAL AVERAGE ANOMALY:  2022  0.89 °C  1.6 °F </vt:lpstr>
      <vt:lpstr>Methane Gas LATEST MEASUREMENT:  2022 1912 (± 0.6) ppb</vt:lpstr>
      <vt:lpstr>Ocean Warming LATEST MEASUREMENT:  December 2022 345 (± 2) zettajoules since 1955 </vt:lpstr>
      <vt:lpstr>Ice Sheets</vt:lpstr>
      <vt:lpstr>Sea Level LATEST MEASUREMENT:  October 2023 100 (± 4.0) mm </vt:lpstr>
      <vt:lpstr>Artic Sea Ice Minimum Extent</vt:lpstr>
      <vt:lpstr>Discussion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NASA Vital Signs</dc:title>
  <dc:creator>Nancy Key</dc:creator>
  <cp:lastModifiedBy>Jessica Harmon</cp:lastModifiedBy>
  <cp:revision>15</cp:revision>
  <dcterms:created xsi:type="dcterms:W3CDTF">2024-02-06T19:35:07Z</dcterms:created>
  <dcterms:modified xsi:type="dcterms:W3CDTF">2024-02-16T23:53:10Z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