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4" r:id="rId4"/>
  </p:sldMasterIdLst>
  <p:notesMasterIdLst>
    <p:notesMasterId r:id="rId11"/>
  </p:notesMasterIdLst>
  <p:handoutMasterIdLst>
    <p:handoutMasterId r:id="rId12"/>
  </p:handoutMasterIdLst>
  <p:sldIdLst>
    <p:sldId id="256" r:id="rId5"/>
    <p:sldId id="263" r:id="rId6"/>
    <p:sldId id="265" r:id="rId7"/>
    <p:sldId id="266" r:id="rId8"/>
    <p:sldId id="262" r:id="rId9"/>
    <p:sldId id="268"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62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72" autoAdjust="0"/>
  </p:normalViewPr>
  <p:slideViewPr>
    <p:cSldViewPr snapToGrid="0" showGuides="1">
      <p:cViewPr varScale="1">
        <p:scale>
          <a:sx n="80" d="100"/>
          <a:sy n="80" d="100"/>
        </p:scale>
        <p:origin x="53" y="197"/>
      </p:cViewPr>
      <p:guideLst>
        <p:guide orient="horz" pos="2160"/>
        <p:guide pos="3840"/>
      </p:guideLst>
    </p:cSldViewPr>
  </p:slideViewPr>
  <p:notesTextViewPr>
    <p:cViewPr>
      <p:scale>
        <a:sx n="1" d="1"/>
        <a:sy n="1" d="1"/>
      </p:scale>
      <p:origin x="0" y="0"/>
    </p:cViewPr>
  </p:notesTextViewPr>
  <p:notesViewPr>
    <p:cSldViewPr snapToGrid="0">
      <p:cViewPr varScale="1">
        <p:scale>
          <a:sx n="58" d="100"/>
          <a:sy n="58" d="100"/>
        </p:scale>
        <p:origin x="2965" y="4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2BC2305-9043-45AE-B8A1-6062D50396A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B8878E2A-85D5-4000-9B88-C859F52C622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3ADE46C-81A1-43FB-B8E4-2C816F921C1C}" type="datetimeFigureOut">
              <a:rPr lang="en-US" smtClean="0"/>
              <a:t>2/23/2024</a:t>
            </a:fld>
            <a:endParaRPr lang="en-US" dirty="0"/>
          </a:p>
        </p:txBody>
      </p:sp>
      <p:sp>
        <p:nvSpPr>
          <p:cNvPr id="4" name="Footer Placeholder 3">
            <a:extLst>
              <a:ext uri="{FF2B5EF4-FFF2-40B4-BE49-F238E27FC236}">
                <a16:creationId xmlns:a16="http://schemas.microsoft.com/office/drawing/2014/main" id="{043B4D7C-FE5D-4098-B2E3-E316DB9314A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1458A0E0-112E-4F75-AC4A-C0B7F1AD585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0ACE16A-B08D-4117-9FC3-8F9667F4514B}" type="slidenum">
              <a:rPr lang="en-US" smtClean="0"/>
              <a:t>‹#›</a:t>
            </a:fld>
            <a:endParaRPr lang="en-US" dirty="0"/>
          </a:p>
        </p:txBody>
      </p:sp>
    </p:spTree>
    <p:extLst>
      <p:ext uri="{BB962C8B-B14F-4D97-AF65-F5344CB8AC3E}">
        <p14:creationId xmlns:p14="http://schemas.microsoft.com/office/powerpoint/2010/main" val="40822240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32EB95-E92B-4DBE-A5E5-BAD87330878F}" type="datetimeFigureOut">
              <a:rPr lang="en-US" smtClean="0"/>
              <a:t>2/23/2024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4367C96-DDCA-4867-8F69-39EABFA21D53}" type="slidenum">
              <a:rPr lang="en-US" smtClean="0"/>
              <a:t>‹#›</a:t>
            </a:fld>
            <a:endParaRPr lang="en-US" dirty="0"/>
          </a:p>
        </p:txBody>
      </p:sp>
    </p:spTree>
    <p:extLst>
      <p:ext uri="{BB962C8B-B14F-4D97-AF65-F5344CB8AC3E}">
        <p14:creationId xmlns:p14="http://schemas.microsoft.com/office/powerpoint/2010/main" val="9303429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99A8159-6B10-4896-B6E2-2809ECD1D84D}" type="datetimeFigureOut">
              <a:rPr lang="en-US" smtClean="0"/>
              <a:t>2/23/2024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1178240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9A8159-6B10-4896-B6E2-2809ECD1D84D}" type="datetimeFigureOut">
              <a:rPr lang="en-US" smtClean="0"/>
              <a:t>2/23/2024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26841722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9A8159-6B10-4896-B6E2-2809ECD1D84D}" type="datetimeFigureOut">
              <a:rPr lang="en-US" smtClean="0"/>
              <a:t>2/23/2024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1034347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99A8159-6B10-4896-B6E2-2809ECD1D84D}" type="datetimeFigureOut">
              <a:rPr lang="en-US" smtClean="0"/>
              <a:t>2/23/2024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3029383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99A8159-6B10-4896-B6E2-2809ECD1D84D}" type="datetimeFigureOut">
              <a:rPr lang="en-US" smtClean="0"/>
              <a:t>2/23/2024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30393305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99A8159-6B10-4896-B6E2-2809ECD1D84D}" type="datetimeFigureOut">
              <a:rPr lang="en-US" smtClean="0"/>
              <a:t>2/23/2024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32239490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9A8159-6B10-4896-B6E2-2809ECD1D84D}" type="datetimeFigureOut">
              <a:rPr lang="en-US" smtClean="0"/>
              <a:t>2/23/2024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30617161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99A8159-6B10-4896-B6E2-2809ECD1D84D}" type="datetimeFigureOut">
              <a:rPr lang="en-US" smtClean="0"/>
              <a:t>2/23/2024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14756961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99A8159-6B10-4896-B6E2-2809ECD1D84D}" type="datetimeFigureOut">
              <a:rPr lang="en-US" smtClean="0"/>
              <a:t>2/23/2024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33631883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9A8159-6B10-4896-B6E2-2809ECD1D84D}" type="datetimeFigureOut">
              <a:rPr lang="en-US" smtClean="0"/>
              <a:t>2/23/2024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1675495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9A8159-6B10-4896-B6E2-2809ECD1D84D}" type="datetimeFigureOut">
              <a:rPr lang="en-US" smtClean="0"/>
              <a:t>2/23/2024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27A02C9-A0CD-4A0B-81BC-708D5026A1F8}" type="slidenum">
              <a:rPr lang="en-US" smtClean="0"/>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1529232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9A8159-6B10-4896-B6E2-2809ECD1D84D}" type="datetimeFigureOut">
              <a:rPr lang="en-US" smtClean="0"/>
              <a:t>2/23/2024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4687731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9A8159-6B10-4896-B6E2-2809ECD1D84D}" type="datetimeFigureOut">
              <a:rPr lang="en-US" smtClean="0"/>
              <a:t>2/23/2024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27A02C9-A0CD-4A0B-81BC-708D5026A1F8}"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478404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9A8159-6B10-4896-B6E2-2809ECD1D84D}" type="datetimeFigureOut">
              <a:rPr lang="en-US" smtClean="0"/>
              <a:t>2/23/2024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29580466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9A8159-6B10-4896-B6E2-2809ECD1D84D}" type="datetimeFigureOut">
              <a:rPr lang="en-US" smtClean="0"/>
              <a:t>2/23/2024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9673283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99A8159-6B10-4896-B6E2-2809ECD1D84D}" type="datetimeFigureOut">
              <a:rPr lang="en-US" smtClean="0"/>
              <a:t>2/23/2024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27A02C9-A0CD-4A0B-81BC-708D5026A1F8}" type="slidenum">
              <a:rPr lang="en-US" smtClean="0"/>
              <a:t>‹#›</a:t>
            </a:fld>
            <a:endParaRPr lang="en-US" dirty="0"/>
          </a:p>
        </p:txBody>
      </p:sp>
    </p:spTree>
    <p:extLst>
      <p:ext uri="{BB962C8B-B14F-4D97-AF65-F5344CB8AC3E}">
        <p14:creationId xmlns:p14="http://schemas.microsoft.com/office/powerpoint/2010/main" val="2562267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99A8159-6B10-4896-B6E2-2809ECD1D84D}" type="datetimeFigureOut">
              <a:rPr lang="en-US" smtClean="0"/>
              <a:t>2/23/2024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27A02C9-A0CD-4A0B-81BC-708D5026A1F8}" type="slidenum">
              <a:rPr lang="en-US" smtClean="0"/>
              <a:t>‹#›</a:t>
            </a:fld>
            <a:endParaRPr lang="en-US" dirty="0"/>
          </a:p>
        </p:txBody>
      </p:sp>
    </p:spTree>
    <p:extLst>
      <p:ext uri="{BB962C8B-B14F-4D97-AF65-F5344CB8AC3E}">
        <p14:creationId xmlns:p14="http://schemas.microsoft.com/office/powerpoint/2010/main" val="3454346989"/>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clientearth.org/latest/news/fossil-fuels-and-climate-change-the-facts/" TargetMode="External"/><Relationship Id="rId2" Type="http://schemas.openxmlformats.org/officeDocument/2006/relationships/hyperlink" Target="https://www.bing.com/aclk?ld=e86U6QryR1ttYVk5avOdHwdjVUCUwPyDbQxB16ioJzidhZUovNjz1mypEONVdZirwsZkFtfkIrg2f6iFPB3Uuw43i0DYXCvWbGvelkK7TPOgDP2PX3qeh2o1adD43b0apWxvA4_n-kOiQrqBxrMwOX866ONGdExUO2YmCqGrkDta2udw2K&amp;u=aHR0cHMlM2ElMmYlMmZjb3Jwb3JhdGUuZXh4b25tb2JpbC5jb20lMmZzdXN0YWluYWJpbGl0eS1hbmQtcmVwb3J0cyUyZmFkdmFuY2luZy1jbGltYXRlLXNvbHV0aW9ucyUzZnV0bV9zb3VyY2UlM2RiaW5nJTI2dXRtX21lZGl1bSUzZGNwYyUyNnV0bV9jYW1wYWlnbiUzZDFFQ1hfQklOR19UUkFGX09UX05vbi1CcmFuZF9BQ1MlMjZ1dG1fY29udGVudCUzZE9UX05vbi1CcmFuZF9BQ1MlMjZ1dG1fdGVybSUzZGNsaW1hdGUlMmJjaGFuZ2UlMjZnY2xpZCUzZDdhMDRlM2U0ZWI3OTFlODljMjVjODYzYzE1ZjNhMjY4JTI2Z2Nsc3JjJTNkM3AuZHMlMjZtc2Nsa2lkJTNkN2EwNGUzZTRlYjc5MWU4OWMyNWM4NjNjMTVmM2EyNjg&amp;rlid=7a04e3e4eb791e89c25c863c15f3a268" TargetMode="External"/><Relationship Id="rId1" Type="http://schemas.openxmlformats.org/officeDocument/2006/relationships/slideLayout" Target="../slideLayouts/slideLayout2.xml"/><Relationship Id="rId5" Type="http://schemas.openxmlformats.org/officeDocument/2006/relationships/hyperlink" Target="https://climate.mit.edu/ask-mit/i-know-if-we-stop-burning-fossil-fuels-it-will-reduce-carbon-emissions-are-there-other" TargetMode="External"/><Relationship Id="rId4" Type="http://schemas.openxmlformats.org/officeDocument/2006/relationships/hyperlink" Target="https://www.energy.gov/science-innovation/energy-sources/fossil"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nrdc.org/stories/fossil-fuel-air-pollution-kills-one-five-people" TargetMode="External"/><Relationship Id="rId2" Type="http://schemas.openxmlformats.org/officeDocument/2006/relationships/hyperlink" Target="https://www.bing.com/aclk?ld=e86U6QryR1ttYVk5avOdHwdjVUCUwPyDbQxB16ioJzidhZUovNjz1mypEONVdZirwsZkFtfkIrg2f6iFPB3Uuw43i0DYXCvWbGvelkK7TPOgDP2PX3qeh2o1adD43b0apWxvA4_n-kOiQrqBxrMwOX866ONGdExUO2YmCqGrkDta2udw2K&amp;u=aHR0cHMlM2ElMmYlMmZjb3Jwb3JhdGUuZXh4b25tb2JpbC5jb20lMmZzdXN0YWluYWJpbGl0eS1hbmQtcmVwb3J0cyUyZmFkdmFuY2luZy1jbGltYXRlLXNvbHV0aW9ucyUzZnV0bV9zb3VyY2UlM2RiaW5nJTI2dXRtX21lZGl1bSUzZGNwYyUyNnV0bV9jYW1wYWlnbiUzZDFFQ1hfQklOR19UUkFGX09UX05vbi1CcmFuZF9BQ1MlMjZ1dG1fY29udGVudCUzZE9UX05vbi1CcmFuZF9BQ1MlMjZ1dG1fdGVybSUzZGNsaW1hdGUlMmJjaGFuZ2UlMjZnY2xpZCUzZDdhMDRlM2U0ZWI3OTFlODljMjVjODYzYzE1ZjNhMjY4JTI2Z2Nsc3JjJTNkM3AuZHMlMjZtc2Nsa2lkJTNkN2EwNGUzZTRlYjc5MWU4OWMyNWM4NjNjMTVmM2EyNjg&amp;rlid=7a04e3e4eb791e89c25c863c15f3a268" TargetMode="External"/><Relationship Id="rId1" Type="http://schemas.openxmlformats.org/officeDocument/2006/relationships/slideLayout" Target="../slideLayouts/slideLayout2.xml"/><Relationship Id="rId4" Type="http://schemas.openxmlformats.org/officeDocument/2006/relationships/hyperlink" Target="https://www.nrdc.org/stories/particulars-pm-25"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nrdc.org/resources/nrdcs-annual-energy-reports" TargetMode="External"/><Relationship Id="rId2" Type="http://schemas.openxmlformats.org/officeDocument/2006/relationships/hyperlink" Target="https://www.nrdc.org/bio/manish-bapna/clean-energy-key-national-security-european-union-united-states"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DA3B1-85F8-4B51-95B6-BDDF16F358FF}"/>
              </a:ext>
            </a:extLst>
          </p:cNvPr>
          <p:cNvSpPr>
            <a:spLocks noGrp="1"/>
          </p:cNvSpPr>
          <p:nvPr>
            <p:ph type="ctrTitle"/>
          </p:nvPr>
        </p:nvSpPr>
        <p:spPr>
          <a:xfrm>
            <a:off x="2297180" y="2226977"/>
            <a:ext cx="7766936" cy="1646302"/>
          </a:xfrm>
        </p:spPr>
        <p:txBody>
          <a:bodyPr>
            <a:noAutofit/>
          </a:bodyPr>
          <a:lstStyle/>
          <a:p>
            <a:pPr algn="ctr"/>
            <a:r>
              <a:rPr lang="en-US" sz="4800" b="1" dirty="0"/>
              <a:t>Fossil Fuels &amp; </a:t>
            </a:r>
            <a:br>
              <a:rPr lang="en-US" sz="4800" b="1" dirty="0"/>
            </a:br>
            <a:r>
              <a:rPr lang="en-US" sz="4800" b="1" dirty="0"/>
              <a:t>Climate Change</a:t>
            </a:r>
          </a:p>
        </p:txBody>
      </p:sp>
      <p:sp>
        <p:nvSpPr>
          <p:cNvPr id="3" name="Subtitle 2">
            <a:extLst>
              <a:ext uri="{FF2B5EF4-FFF2-40B4-BE49-F238E27FC236}">
                <a16:creationId xmlns:a16="http://schemas.microsoft.com/office/drawing/2014/main" id="{98ACD44C-88EA-4854-B39D-5EEC3BEF4AE4}"/>
              </a:ext>
            </a:extLst>
          </p:cNvPr>
          <p:cNvSpPr>
            <a:spLocks noGrp="1"/>
          </p:cNvSpPr>
          <p:nvPr>
            <p:ph type="subTitle" idx="1"/>
          </p:nvPr>
        </p:nvSpPr>
        <p:spPr>
          <a:xfrm>
            <a:off x="2625653" y="5160542"/>
            <a:ext cx="7766936" cy="1096899"/>
          </a:xfrm>
        </p:spPr>
        <p:txBody>
          <a:bodyPr>
            <a:noAutofit/>
          </a:bodyPr>
          <a:lstStyle/>
          <a:p>
            <a:pPr algn="ctr"/>
            <a:r>
              <a:rPr lang="en-US" sz="2800" dirty="0">
                <a:solidFill>
                  <a:schemeClr val="bg1"/>
                </a:solidFill>
              </a:rPr>
              <a:t>Sacred Earth, Sacred Action: Stewardship of Creation (Session 2)</a:t>
            </a:r>
          </a:p>
        </p:txBody>
      </p:sp>
    </p:spTree>
    <p:extLst>
      <p:ext uri="{BB962C8B-B14F-4D97-AF65-F5344CB8AC3E}">
        <p14:creationId xmlns:p14="http://schemas.microsoft.com/office/powerpoint/2010/main" val="30178711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696" y="438070"/>
            <a:ext cx="9016754" cy="1325563"/>
          </a:xfrm>
        </p:spPr>
        <p:txBody>
          <a:bodyPr>
            <a:noAutofit/>
          </a:bodyPr>
          <a:lstStyle/>
          <a:p>
            <a:pPr marR="0">
              <a:lnSpc>
                <a:spcPct val="107000"/>
              </a:lnSpc>
              <a:spcBef>
                <a:spcPts val="0"/>
              </a:spcBef>
              <a:spcAft>
                <a:spcPts val="0"/>
              </a:spcAft>
            </a:pPr>
            <a:r>
              <a:rPr lang="en-US" sz="3200" b="1" kern="0" dirty="0">
                <a:solidFill>
                  <a:schemeClr val="accent4"/>
                </a:solidFill>
                <a:latin typeface="Helvetica" panose="020B0604020202020204" pitchFamily="34" charset="0"/>
                <a:cs typeface="Times New Roman" panose="02020603050405020304" pitchFamily="18" charset="0"/>
              </a:rPr>
              <a:t>Fossil fuels play a significant role in climate change. </a:t>
            </a:r>
            <a:br>
              <a:rPr lang="en-US" sz="2800" kern="100" dirty="0">
                <a:solidFill>
                  <a:schemeClr val="accent3"/>
                </a:solidFill>
                <a:effectLst/>
                <a:latin typeface="Calibri" panose="020F0502020204030204" pitchFamily="34" charset="0"/>
                <a:ea typeface="Calibri" panose="020F0502020204030204" pitchFamily="34" charset="0"/>
                <a:cs typeface="Times New Roman" panose="02020603050405020304" pitchFamily="18" charset="0"/>
              </a:rPr>
            </a:br>
            <a:r>
              <a:rPr lang="en-US" sz="2800" kern="100" dirty="0">
                <a:solidFill>
                  <a:schemeClr val="accent3"/>
                </a:solidFill>
                <a:effectLst/>
                <a:latin typeface="Calibri" panose="020F0502020204030204" pitchFamily="34" charset="0"/>
                <a:ea typeface="Calibri" panose="020F0502020204030204" pitchFamily="34" charset="0"/>
                <a:cs typeface="Times New Roman" panose="02020603050405020304" pitchFamily="18" charset="0"/>
              </a:rPr>
              <a:t>	</a:t>
            </a:r>
            <a:r>
              <a:rPr lang="en-US" sz="3200" b="1" kern="0" dirty="0">
                <a:solidFill>
                  <a:schemeClr val="accent2"/>
                </a:solidFill>
                <a:latin typeface="Times New Roman" panose="02020603050405020304" pitchFamily="18" charset="0"/>
                <a:cs typeface="Times New Roman" panose="02020603050405020304" pitchFamily="18" charset="0"/>
              </a:rPr>
              <a:t>What Are Fossil Fuels?</a:t>
            </a:r>
            <a:br>
              <a:rPr lang="en-US" sz="2800" kern="100" dirty="0">
                <a:effectLst/>
                <a:latin typeface="Calibri" panose="020F0502020204030204" pitchFamily="34" charset="0"/>
                <a:ea typeface="Calibri" panose="020F0502020204030204" pitchFamily="34" charset="0"/>
                <a:cs typeface="Times New Roman" panose="02020603050405020304" pitchFamily="18" charset="0"/>
              </a:rPr>
            </a:br>
            <a:br>
              <a:rPr lang="en-US" sz="2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6E2C4C47-67D1-7BF5-B3FF-B41064823109}"/>
              </a:ext>
            </a:extLst>
          </p:cNvPr>
          <p:cNvSpPr txBox="1"/>
          <p:nvPr/>
        </p:nvSpPr>
        <p:spPr>
          <a:xfrm>
            <a:off x="727969" y="5094367"/>
            <a:ext cx="9329898" cy="1596912"/>
          </a:xfrm>
          <a:prstGeom prst="rect">
            <a:avLst/>
          </a:prstGeom>
          <a:noFill/>
        </p:spPr>
        <p:txBody>
          <a:bodyPr wrap="square">
            <a:spAutoFit/>
          </a:bodyPr>
          <a:lstStyle/>
          <a:p>
            <a:pPr marL="0" marR="0">
              <a:lnSpc>
                <a:spcPct val="107000"/>
              </a:lnSpc>
              <a:spcBef>
                <a:spcPts val="0"/>
              </a:spcBef>
              <a:spcAft>
                <a:spcPts val="0"/>
              </a:spcAft>
            </a:pPr>
            <a:r>
              <a:rPr lang="en-US" sz="2400" b="1" kern="0" spc="-1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rPr>
              <a:t>Key Takeaway:</a:t>
            </a:r>
            <a:endParaRPr lang="en-US"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kern="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rPr>
              <a:t>Carbon dioxide in the atmosphere warms the planet, causing climate change. Human activities have raised the atmosphere’s carbon dioxide content by 50% in less than 200 years.</a:t>
            </a:r>
            <a:endParaRPr lang="en-US"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8" name="TextBox 7">
            <a:extLst>
              <a:ext uri="{FF2B5EF4-FFF2-40B4-BE49-F238E27FC236}">
                <a16:creationId xmlns:a16="http://schemas.microsoft.com/office/drawing/2014/main" id="{ED5D545C-F4A8-2756-3C1B-D23FE92C331F}"/>
              </a:ext>
            </a:extLst>
          </p:cNvPr>
          <p:cNvSpPr txBox="1"/>
          <p:nvPr/>
        </p:nvSpPr>
        <p:spPr>
          <a:xfrm>
            <a:off x="1261074" y="2390778"/>
            <a:ext cx="8796793" cy="3416320"/>
          </a:xfrm>
          <a:prstGeom prst="rect">
            <a:avLst/>
          </a:prstGeom>
          <a:noFill/>
        </p:spPr>
        <p:txBody>
          <a:bodyPr wrap="square" rtlCol="0">
            <a:spAutoFit/>
          </a:bodyPr>
          <a:lstStyle/>
          <a:p>
            <a:pPr marL="285750" indent="-285750">
              <a:buFont typeface="Arial" panose="020B0604020202020204" pitchFamily="34" charset="0"/>
              <a:buChar char="•"/>
            </a:pPr>
            <a:r>
              <a:rPr lang="en-US" sz="2200" kern="0" dirty="0">
                <a:latin typeface="Times New Roman" panose="02020603050405020304" pitchFamily="18" charset="0"/>
                <a:cs typeface="Times New Roman" panose="02020603050405020304" pitchFamily="18" charset="0"/>
              </a:rPr>
              <a:t>Fossil fuels are formed from the remains of carbon-based organisms that perished millions of years ago.</a:t>
            </a:r>
            <a:br>
              <a:rPr lang="en-US" sz="2200" kern="0" dirty="0">
                <a:latin typeface="Times New Roman" panose="02020603050405020304" pitchFamily="18" charset="0"/>
                <a:cs typeface="Times New Roman" panose="02020603050405020304" pitchFamily="18" charset="0"/>
              </a:rPr>
            </a:br>
            <a:r>
              <a:rPr lang="en-US" sz="2200" kern="0" dirty="0">
                <a:latin typeface="Times New Roman" panose="02020603050405020304" pitchFamily="18" charset="0"/>
                <a:cs typeface="Times New Roman" panose="02020603050405020304" pitchFamily="18" charset="0"/>
              </a:rPr>
              <a:t>These deposits, rich in carbon, are extracted and burned for energy.</a:t>
            </a:r>
            <a:br>
              <a:rPr lang="en-US" sz="2200" kern="0" dirty="0">
                <a:latin typeface="Times New Roman" panose="02020603050405020304" pitchFamily="18" charset="0"/>
                <a:cs typeface="Times New Roman" panose="02020603050405020304" pitchFamily="18" charset="0"/>
              </a:rPr>
            </a:br>
            <a:endParaRPr lang="en-US" sz="2200" kern="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200" kern="0" dirty="0">
                <a:latin typeface="Times New Roman" panose="02020603050405020304" pitchFamily="18" charset="0"/>
                <a:cs typeface="Times New Roman" panose="02020603050405020304" pitchFamily="18" charset="0"/>
              </a:rPr>
              <a:t>The three main types of fossil fuels are coal, oil, and natural gas.</a:t>
            </a:r>
          </a:p>
          <a:p>
            <a:endParaRPr lang="en-US" sz="2200" kern="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2200" kern="0" dirty="0">
                <a:latin typeface="Times New Roman" panose="02020603050405020304" pitchFamily="18" charset="0"/>
                <a:cs typeface="Times New Roman" panose="02020603050405020304" pitchFamily="18" charset="0"/>
              </a:rPr>
              <a:t>Three main impacts of fossil fuels are air pollution, contamination of water sources, and climate change. In addition, environmental impacts include land degradation and deforestation. </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25415834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8EEB2E-1CC7-8972-372D-A09E6AD432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30005CB-21F0-5F93-E0E5-486A0BFC3490}"/>
              </a:ext>
            </a:extLst>
          </p:cNvPr>
          <p:cNvSpPr>
            <a:spLocks noGrp="1"/>
          </p:cNvSpPr>
          <p:nvPr>
            <p:ph type="title"/>
          </p:nvPr>
        </p:nvSpPr>
        <p:spPr>
          <a:xfrm>
            <a:off x="635241" y="166721"/>
            <a:ext cx="8593585" cy="698271"/>
          </a:xfrm>
        </p:spPr>
        <p:txBody>
          <a:bodyPr>
            <a:noAutofit/>
          </a:bodyPr>
          <a:lstStyle/>
          <a:p>
            <a:pPr>
              <a:lnSpc>
                <a:spcPct val="107000"/>
              </a:lnSpc>
              <a:spcBef>
                <a:spcPts val="0"/>
              </a:spcBef>
            </a:pPr>
            <a:r>
              <a:rPr lang="en-US" sz="3200" b="1" kern="0" dirty="0">
                <a:solidFill>
                  <a:schemeClr val="accent4"/>
                </a:solidFill>
                <a:latin typeface="Helvetica" panose="020B0604020202020204" pitchFamily="34" charset="0"/>
                <a:cs typeface="Times New Roman" panose="02020603050405020304" pitchFamily="18" charset="0"/>
              </a:rPr>
              <a:t>The Link Between Fossil Fuels and Climate Change</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br>
              <a:rPr lang="en-US" sz="2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E872BDBD-E0DA-B5C3-0F6D-17D909AB23A5}"/>
              </a:ext>
            </a:extLst>
          </p:cNvPr>
          <p:cNvSpPr txBox="1"/>
          <p:nvPr/>
        </p:nvSpPr>
        <p:spPr>
          <a:xfrm>
            <a:off x="727969" y="5094367"/>
            <a:ext cx="9329898" cy="1596912"/>
          </a:xfrm>
          <a:prstGeom prst="rect">
            <a:avLst/>
          </a:prstGeom>
          <a:noFill/>
        </p:spPr>
        <p:txBody>
          <a:bodyPr wrap="square">
            <a:spAutoFit/>
          </a:bodyPr>
          <a:lstStyle/>
          <a:p>
            <a:pPr marL="0" marR="0">
              <a:lnSpc>
                <a:spcPct val="107000"/>
              </a:lnSpc>
              <a:spcBef>
                <a:spcPts val="0"/>
              </a:spcBef>
              <a:spcAft>
                <a:spcPts val="0"/>
              </a:spcAft>
            </a:pPr>
            <a:r>
              <a:rPr lang="en-US" sz="2400" b="1" kern="0" spc="-1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rPr>
              <a:t>Key Takeaway:</a:t>
            </a:r>
            <a:endParaRPr lang="en-US"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kern="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rPr>
              <a:t>Carbon dioxide in the atmosphere warms the planet, causing climate change. Human activities have raised the atmosphere’s carbon dioxide content by 50% in less than 200 years.</a:t>
            </a:r>
            <a:endParaRPr lang="en-US"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8" name="TextBox 7">
            <a:extLst>
              <a:ext uri="{FF2B5EF4-FFF2-40B4-BE49-F238E27FC236}">
                <a16:creationId xmlns:a16="http://schemas.microsoft.com/office/drawing/2014/main" id="{76064F20-4669-F701-993D-28D816E30F2E}"/>
              </a:ext>
            </a:extLst>
          </p:cNvPr>
          <p:cNvSpPr txBox="1"/>
          <p:nvPr/>
        </p:nvSpPr>
        <p:spPr>
          <a:xfrm>
            <a:off x="635241" y="1449308"/>
            <a:ext cx="8796793" cy="5914440"/>
          </a:xfrm>
          <a:prstGeom prst="rect">
            <a:avLst/>
          </a:prstGeom>
          <a:noFill/>
        </p:spPr>
        <p:txBody>
          <a:bodyPr wrap="square" rtlCol="0">
            <a:spAutoFit/>
          </a:bodyPr>
          <a:lstStyle/>
          <a:p>
            <a:pPr marL="342900" indent="-342900">
              <a:lnSpc>
                <a:spcPct val="107000"/>
              </a:lnSpc>
              <a:spcBef>
                <a:spcPts val="1200"/>
              </a:spcBef>
              <a:buSzPts val="1000"/>
              <a:buFont typeface="Arial" panose="020B0604020202020204" pitchFamily="34" charset="0"/>
              <a:buChar char="•"/>
              <a:tabLst>
                <a:tab pos="914400" algn="l"/>
              </a:tabLst>
            </a:pPr>
            <a:r>
              <a:rPr lang="en-US" sz="2200" kern="0" dirty="0">
                <a:latin typeface="Times New Roman" panose="02020603050405020304" pitchFamily="18" charset="0"/>
                <a:cs typeface="Times New Roman" panose="02020603050405020304" pitchFamily="18" charset="0"/>
              </a:rPr>
              <a:t>When fossil fuels are burned, they release substantial amounts of carbon dioxide (CO₂) into the atmosphere.</a:t>
            </a:r>
          </a:p>
          <a:p>
            <a:pPr marL="342900" indent="-342900">
              <a:lnSpc>
                <a:spcPct val="107000"/>
              </a:lnSpc>
              <a:spcBef>
                <a:spcPts val="1200"/>
              </a:spcBef>
              <a:buSzPts val="1000"/>
              <a:buFont typeface="Arial" panose="020B0604020202020204" pitchFamily="34" charset="0"/>
              <a:buChar char="•"/>
              <a:tabLst>
                <a:tab pos="914400" algn="l"/>
              </a:tabLst>
            </a:pPr>
            <a:r>
              <a:rPr lang="en-US" sz="2200" kern="0" dirty="0">
                <a:latin typeface="Times New Roman" panose="02020603050405020304" pitchFamily="18" charset="0"/>
                <a:cs typeface="Times New Roman" panose="02020603050405020304" pitchFamily="18" charset="0"/>
              </a:rPr>
              <a:t>These greenhouse gases trap heat, leading to global warming. Already, the average global temperature has risen by 1°C.</a:t>
            </a:r>
          </a:p>
          <a:p>
            <a:pPr marL="342900" indent="-342900">
              <a:lnSpc>
                <a:spcPct val="107000"/>
              </a:lnSpc>
              <a:spcBef>
                <a:spcPts val="1200"/>
              </a:spcBef>
              <a:buSzPts val="1000"/>
              <a:buFont typeface="Arial" panose="020B0604020202020204" pitchFamily="34" charset="0"/>
              <a:buChar char="•"/>
              <a:tabLst>
                <a:tab pos="914400" algn="l"/>
              </a:tabLst>
            </a:pPr>
            <a:r>
              <a:rPr lang="en-US" sz="2200" kern="0" dirty="0">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Warming beyond 1.5°C poses risks such as sea level rise, extreme weather events, biodiversity loss, species extinction, food scarcity, and health challenges for millions worldwide</a:t>
            </a:r>
            <a:r>
              <a:rPr lang="en-US" sz="2200" kern="0" dirty="0">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1</a:t>
            </a:r>
            <a:r>
              <a:rPr lang="en-US" sz="2200" kern="0" dirty="0">
                <a:latin typeface="Times New Roman" panose="02020603050405020304" pitchFamily="18" charset="0"/>
                <a:cs typeface="Times New Roman" panose="02020603050405020304" pitchFamily="18" charset="0"/>
              </a:rPr>
              <a:t>.</a:t>
            </a:r>
          </a:p>
          <a:p>
            <a:pPr marL="342900" marR="0" indent="-342900">
              <a:spcBef>
                <a:spcPts val="1200"/>
              </a:spcBef>
              <a:buFont typeface="Wingdings" panose="05000000000000000000" pitchFamily="2" charset="2"/>
              <a:buChar char="§"/>
            </a:pPr>
            <a:r>
              <a:rPr lang="en-US" sz="2200" kern="0" dirty="0">
                <a:latin typeface="Times New Roman" panose="02020603050405020304" pitchFamily="18" charset="0"/>
                <a:cs typeface="Times New Roman" panose="02020603050405020304" pitchFamily="18" charset="0"/>
              </a:rPr>
              <a:t>Nearly </a:t>
            </a:r>
            <a:r>
              <a:rPr lang="en-US" sz="2200" kern="0" dirty="0">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three-fourths of human-caused emissions</a:t>
            </a:r>
            <a:r>
              <a:rPr lang="en-US" sz="2200" kern="0" dirty="0">
                <a:latin typeface="Times New Roman" panose="02020603050405020304" pitchFamily="18" charset="0"/>
                <a:cs typeface="Times New Roman" panose="02020603050405020304" pitchFamily="18" charset="0"/>
              </a:rPr>
              <a:t> over the past two decades came from burning fossil fuels. (Department of Energy).</a:t>
            </a:r>
          </a:p>
          <a:p>
            <a:pPr marL="342900" marR="0" indent="-342900">
              <a:spcBef>
                <a:spcPts val="1200"/>
              </a:spcBef>
              <a:buFont typeface="Wingdings" panose="05000000000000000000" pitchFamily="2" charset="2"/>
              <a:buChar char="§"/>
            </a:pPr>
            <a:r>
              <a:rPr lang="en-US" sz="2200" kern="0" dirty="0">
                <a:latin typeface="Times New Roman" panose="02020603050405020304" pitchFamily="18" charset="0"/>
                <a:cs typeface="Times New Roman" panose="02020603050405020304" pitchFamily="18" charset="0"/>
              </a:rPr>
              <a:t>Burning fossil fuels also emits harmful pollutants like sulfur dioxide, ozone, nitrogen oxides and soot, which </a:t>
            </a:r>
            <a:r>
              <a:rPr lang="en-US" sz="2200" kern="0" dirty="0">
                <a:latin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can cause health problems</a:t>
            </a:r>
            <a:r>
              <a:rPr lang="en-US" sz="2200" kern="0" dirty="0">
                <a:latin typeface="Times New Roman" panose="02020603050405020304" pitchFamily="18" charset="0"/>
                <a:cs typeface="Times New Roman" panose="02020603050405020304" pitchFamily="18" charset="0"/>
              </a:rPr>
              <a:t> like asthma, bronchitis and lung cancer.</a:t>
            </a:r>
          </a:p>
          <a:p>
            <a:pPr marL="742950" marR="0" lvl="1" indent="-285750">
              <a:lnSpc>
                <a:spcPct val="107000"/>
              </a:lnSpc>
              <a:spcBef>
                <a:spcPts val="0"/>
              </a:spcBef>
              <a:spcAft>
                <a:spcPts val="0"/>
              </a:spcAft>
              <a:buSzPts val="1000"/>
              <a:buFont typeface="Courier New" panose="02070309020205020404" pitchFamily="49" charset="0"/>
              <a:buChar char="o"/>
              <a:tabLst>
                <a:tab pos="914400" algn="l"/>
              </a:tabLst>
            </a:pPr>
            <a:endParaRPr lang="en-US" sz="2200" kern="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sz="2200" kern="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6964515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5C39A7-FAE1-670D-DAA4-6E693862F2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20C5D8F-8E72-1E49-3390-D40C9D2C1E98}"/>
              </a:ext>
            </a:extLst>
          </p:cNvPr>
          <p:cNvSpPr>
            <a:spLocks noGrp="1"/>
          </p:cNvSpPr>
          <p:nvPr>
            <p:ph type="title"/>
          </p:nvPr>
        </p:nvSpPr>
        <p:spPr>
          <a:xfrm>
            <a:off x="736844" y="69370"/>
            <a:ext cx="8930939" cy="1325563"/>
          </a:xfrm>
        </p:spPr>
        <p:txBody>
          <a:bodyPr>
            <a:noAutofit/>
          </a:bodyPr>
          <a:lstStyle/>
          <a:p>
            <a:pPr>
              <a:lnSpc>
                <a:spcPct val="107000"/>
              </a:lnSpc>
              <a:spcBef>
                <a:spcPts val="0"/>
              </a:spcBef>
            </a:pPr>
            <a:r>
              <a:rPr lang="en-US" sz="3200" b="1" kern="0" dirty="0">
                <a:solidFill>
                  <a:schemeClr val="accent4"/>
                </a:solidFill>
                <a:latin typeface="Helvetica" panose="020B0604020202020204" pitchFamily="34" charset="0"/>
                <a:cs typeface="Times New Roman" panose="02020603050405020304" pitchFamily="18" charset="0"/>
              </a:rPr>
              <a:t>Fossil fuel emissions are the primary cause of global warming.*</a:t>
            </a:r>
            <a:br>
              <a:rPr lang="en-US" sz="2800" b="1" kern="0" dirty="0">
                <a:solidFill>
                  <a:schemeClr val="accent3"/>
                </a:solidFill>
                <a:latin typeface="Times New Roman" panose="02020603050405020304" pitchFamily="18" charset="0"/>
                <a:cs typeface="Times New Roman" panose="02020603050405020304" pitchFamily="18" charset="0"/>
              </a:rPr>
            </a:br>
            <a:br>
              <a:rPr lang="en-US" sz="2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758F48F5-074C-7D37-FDA5-AC9CA8F89677}"/>
              </a:ext>
            </a:extLst>
          </p:cNvPr>
          <p:cNvSpPr txBox="1"/>
          <p:nvPr/>
        </p:nvSpPr>
        <p:spPr>
          <a:xfrm>
            <a:off x="727969" y="5094367"/>
            <a:ext cx="9329898" cy="1596912"/>
          </a:xfrm>
          <a:prstGeom prst="rect">
            <a:avLst/>
          </a:prstGeom>
          <a:noFill/>
        </p:spPr>
        <p:txBody>
          <a:bodyPr wrap="square">
            <a:spAutoFit/>
          </a:bodyPr>
          <a:lstStyle/>
          <a:p>
            <a:pPr marL="0" marR="0">
              <a:lnSpc>
                <a:spcPct val="107000"/>
              </a:lnSpc>
              <a:spcBef>
                <a:spcPts val="0"/>
              </a:spcBef>
              <a:spcAft>
                <a:spcPts val="0"/>
              </a:spcAft>
            </a:pPr>
            <a:r>
              <a:rPr lang="en-US" sz="2400" b="1" kern="0" spc="-1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rPr>
              <a:t>Key Takeaway:</a:t>
            </a:r>
            <a:endParaRPr lang="en-US"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kern="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rPr>
              <a:t>Carbon dioxide in the atmosphere warms the planet, causing climate change. Human activities have raised the atmosphere’s carbon dioxide content by 50% in less than 200 years.</a:t>
            </a:r>
            <a:endParaRPr lang="en-US"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8" name="TextBox 7">
            <a:extLst>
              <a:ext uri="{FF2B5EF4-FFF2-40B4-BE49-F238E27FC236}">
                <a16:creationId xmlns:a16="http://schemas.microsoft.com/office/drawing/2014/main" id="{2B79192A-EA46-7CDD-58FD-0AF8BE663B6D}"/>
              </a:ext>
            </a:extLst>
          </p:cNvPr>
          <p:cNvSpPr txBox="1"/>
          <p:nvPr/>
        </p:nvSpPr>
        <p:spPr>
          <a:xfrm>
            <a:off x="533636" y="1301355"/>
            <a:ext cx="9753364" cy="5234766"/>
          </a:xfrm>
          <a:prstGeom prst="rect">
            <a:avLst/>
          </a:prstGeom>
          <a:noFill/>
        </p:spPr>
        <p:txBody>
          <a:bodyPr wrap="square" rtlCol="0">
            <a:spAutoFit/>
          </a:bodyPr>
          <a:lstStyle/>
          <a:p>
            <a:pPr marL="285750" indent="-285750">
              <a:lnSpc>
                <a:spcPct val="107000"/>
              </a:lnSpc>
              <a:buSzPts val="1000"/>
              <a:buFont typeface="Courier New" panose="02070309020205020404" pitchFamily="49" charset="0"/>
              <a:buChar char="o"/>
              <a:tabLst>
                <a:tab pos="914400" algn="l"/>
              </a:tabLst>
            </a:pPr>
            <a:r>
              <a:rPr lang="en-US" sz="2200" kern="0" dirty="0">
                <a:latin typeface="Times New Roman" panose="02020603050405020304" pitchFamily="18" charset="0"/>
              </a:rPr>
              <a:t>Coal is the dirtiest fossil fuel, contributing over 0.3°C to the global temperature rise.</a:t>
            </a:r>
          </a:p>
          <a:p>
            <a:pPr marL="285750" indent="-285750">
              <a:lnSpc>
                <a:spcPct val="107000"/>
              </a:lnSpc>
              <a:buSzPts val="1000"/>
              <a:buFont typeface="Courier New" panose="02070309020205020404" pitchFamily="49" charset="0"/>
              <a:buChar char="o"/>
              <a:tabLst>
                <a:tab pos="914400" algn="l"/>
              </a:tabLst>
            </a:pPr>
            <a:r>
              <a:rPr lang="en-US" sz="2200" kern="0" dirty="0">
                <a:latin typeface="Times New Roman" panose="02020603050405020304" pitchFamily="18" charset="0"/>
              </a:rPr>
              <a:t>Oil releases a significant amount of carbon when burned, accounting for about one-third of total global carbon emissions.</a:t>
            </a:r>
          </a:p>
          <a:p>
            <a:pPr marL="342900" indent="-342900">
              <a:buFont typeface="Arial" panose="020B0604020202020204" pitchFamily="34" charset="0"/>
              <a:buChar char="•"/>
            </a:pPr>
            <a:r>
              <a:rPr lang="en-US" sz="2200" kern="0" dirty="0">
                <a:latin typeface="Times New Roman" panose="02020603050405020304" pitchFamily="18" charset="0"/>
                <a:hlinkClick r:id="rId2">
                  <a:extLst>
                    <a:ext uri="{A12FA001-AC4F-418D-AE19-62706E023703}">
                      <ahyp:hlinkClr xmlns:ahyp="http://schemas.microsoft.com/office/drawing/2018/hyperlinkcolor" val="tx"/>
                    </a:ext>
                  </a:extLst>
                </a:hlinkClick>
              </a:rPr>
              <a:t>Natural gas, often considered cleaner than coal and oil, still contributes 20% of total carbon emissions</a:t>
            </a:r>
            <a:endParaRPr lang="en-US" sz="2200" kern="0" dirty="0">
              <a:latin typeface="Times New Roman" panose="02020603050405020304" pitchFamily="18" charset="0"/>
            </a:endParaRPr>
          </a:p>
          <a:p>
            <a:pPr marL="342900" indent="-342900">
              <a:buFont typeface="Arial" panose="020B0604020202020204" pitchFamily="34" charset="0"/>
              <a:buChar char="•"/>
            </a:pPr>
            <a:r>
              <a:rPr lang="en-US" sz="2200" kern="0" dirty="0">
                <a:latin typeface="Times New Roman" panose="02020603050405020304" pitchFamily="18" charset="0"/>
              </a:rPr>
              <a:t>Fossil fuels emit more than just carbon dioxide when burned. </a:t>
            </a:r>
            <a:r>
              <a:rPr lang="en-US" sz="2200" kern="0" dirty="0">
                <a:latin typeface="Times New Roman" panose="02020603050405020304" pitchFamily="18" charset="0"/>
                <a:hlinkClick r:id="rId3" tooltip="Fossil Fuel Air Pollution Kills One in Five People">
                  <a:extLst>
                    <a:ext uri="{A12FA001-AC4F-418D-AE19-62706E023703}">
                      <ahyp:hlinkClr xmlns:ahyp="http://schemas.microsoft.com/office/drawing/2018/hyperlinkcolor" val="tx"/>
                    </a:ext>
                  </a:extLst>
                </a:hlinkClick>
              </a:rPr>
              <a:t>Coal-fired power plants</a:t>
            </a:r>
            <a:r>
              <a:rPr lang="en-US" sz="2200" kern="0" dirty="0">
                <a:latin typeface="Times New Roman" panose="02020603050405020304" pitchFamily="18" charset="0"/>
              </a:rPr>
              <a:t> single-handedly generate 35 percent of dangerous mercury emissions in the United States, as well as two-thirds of U.S. sulfur dioxide emissions (which contribute to acid rain) and the vast majority of soot (</a:t>
            </a:r>
            <a:r>
              <a:rPr lang="en-US" sz="2200" kern="0" dirty="0">
                <a:latin typeface="Times New Roman" panose="02020603050405020304" pitchFamily="18" charset="0"/>
                <a:hlinkClick r:id="rId4" tooltip="The Particulars of PM 2.5">
                  <a:extLst>
                    <a:ext uri="{A12FA001-AC4F-418D-AE19-62706E023703}">
                      <ahyp:hlinkClr xmlns:ahyp="http://schemas.microsoft.com/office/drawing/2018/hyperlinkcolor" val="tx"/>
                    </a:ext>
                  </a:extLst>
                </a:hlinkClick>
              </a:rPr>
              <a:t>particulate matter</a:t>
            </a:r>
            <a:r>
              <a:rPr lang="en-US" sz="2200" kern="0" dirty="0">
                <a:latin typeface="Times New Roman" panose="02020603050405020304" pitchFamily="18" charset="0"/>
              </a:rPr>
              <a:t>) in our air. </a:t>
            </a:r>
          </a:p>
          <a:p>
            <a:pPr marL="342900" indent="-342900">
              <a:buFont typeface="Arial" panose="020B0604020202020204" pitchFamily="34" charset="0"/>
              <a:buChar char="•"/>
            </a:pPr>
            <a:r>
              <a:rPr lang="en-US" sz="2200" kern="0" dirty="0">
                <a:latin typeface="Times New Roman" panose="02020603050405020304" pitchFamily="18" charset="0"/>
              </a:rPr>
              <a:t>Fossil fuel–powered cars, trucks, and boats are the main contributors of poisonous carbon monoxide and nitrogen oxide, which produces smog on hot days and leads to respiratory illnesses from sustained exposure</a:t>
            </a:r>
          </a:p>
          <a:p>
            <a:pPr marL="342900" indent="-342900">
              <a:buFont typeface="Arial" panose="020B0604020202020204" pitchFamily="34" charset="0"/>
              <a:buChar char="•"/>
            </a:pPr>
            <a:endParaRPr lang="en-US" sz="2200" kern="0" dirty="0">
              <a:latin typeface="Times New Roman" panose="02020603050405020304" pitchFamily="18" charset="0"/>
            </a:endParaRPr>
          </a:p>
          <a:p>
            <a:r>
              <a:rPr lang="en-US" sz="2000" b="1" i="1" kern="0" dirty="0">
                <a:solidFill>
                  <a:schemeClr val="accent1"/>
                </a:solidFill>
                <a:latin typeface="Times New Roman" panose="02020603050405020304" pitchFamily="18" charset="0"/>
                <a:ea typeface="+mj-ea"/>
                <a:cs typeface="Times New Roman" panose="02020603050405020304" pitchFamily="18" charset="0"/>
              </a:rPr>
              <a:t>*Intergovernmental Panel on Climate Change (IPCC)</a:t>
            </a:r>
          </a:p>
        </p:txBody>
      </p:sp>
    </p:spTree>
    <p:extLst>
      <p:ext uri="{BB962C8B-B14F-4D97-AF65-F5344CB8AC3E}">
        <p14:creationId xmlns:p14="http://schemas.microsoft.com/office/powerpoint/2010/main" val="19647840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528A8F-BE90-403A-92DC-C6654ECBAE5F}"/>
              </a:ext>
            </a:extLst>
          </p:cNvPr>
          <p:cNvSpPr>
            <a:spLocks noGrp="1"/>
          </p:cNvSpPr>
          <p:nvPr>
            <p:ph type="title"/>
          </p:nvPr>
        </p:nvSpPr>
        <p:spPr>
          <a:xfrm>
            <a:off x="625136" y="404143"/>
            <a:ext cx="7613342" cy="678933"/>
          </a:xfrm>
        </p:spPr>
        <p:txBody>
          <a:bodyPr>
            <a:noAutofit/>
          </a:bodyPr>
          <a:lstStyle/>
          <a:p>
            <a:pPr marL="0" marR="0">
              <a:lnSpc>
                <a:spcPct val="107000"/>
              </a:lnSpc>
              <a:spcBef>
                <a:spcPts val="0"/>
              </a:spcBef>
              <a:spcAft>
                <a:spcPts val="0"/>
              </a:spcAft>
            </a:pPr>
            <a:r>
              <a:rPr lang="en-US" sz="3200" b="1" kern="0" dirty="0">
                <a:solidFill>
                  <a:schemeClr val="accent4"/>
                </a:solidFill>
                <a:effectLst/>
                <a:latin typeface="Helvetica" panose="020B0604020202020204" pitchFamily="34" charset="0"/>
                <a:ea typeface="Times New Roman" panose="02020603050405020304" pitchFamily="18" charset="0"/>
                <a:cs typeface="Times New Roman" panose="02020603050405020304" pitchFamily="18" charset="0"/>
              </a:rPr>
              <a:t>Can we keep burning fossil fuels?</a:t>
            </a:r>
            <a:r>
              <a:rPr lang="en-US" sz="3200" kern="0" spc="-25" dirty="0">
                <a:solidFill>
                  <a:srgbClr val="FFFFFF"/>
                </a:solidFill>
                <a:effectLst/>
                <a:latin typeface="Helvetica" panose="020B0604020202020204" pitchFamily="34" charset="0"/>
                <a:ea typeface="Times New Roman" panose="02020603050405020304" pitchFamily="18" charset="0"/>
                <a:cs typeface="Times New Roman" panose="02020603050405020304" pitchFamily="18" charset="0"/>
              </a:rPr>
              <a:t>1.6 °F</a:t>
            </a:r>
            <a:br>
              <a:rPr lang="en-US" sz="32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3200" dirty="0"/>
          </a:p>
        </p:txBody>
      </p:sp>
      <p:sp>
        <p:nvSpPr>
          <p:cNvPr id="3" name="Content Placeholder 2">
            <a:extLst>
              <a:ext uri="{FF2B5EF4-FFF2-40B4-BE49-F238E27FC236}">
                <a16:creationId xmlns:a16="http://schemas.microsoft.com/office/drawing/2014/main" id="{EF0BB469-A5E0-4D3D-959E-9809A9A8BAF2}"/>
              </a:ext>
            </a:extLst>
          </p:cNvPr>
          <p:cNvSpPr>
            <a:spLocks noGrp="1"/>
          </p:cNvSpPr>
          <p:nvPr>
            <p:ph idx="1"/>
          </p:nvPr>
        </p:nvSpPr>
        <p:spPr>
          <a:xfrm>
            <a:off x="625136" y="1843380"/>
            <a:ext cx="4941163" cy="2462289"/>
          </a:xfrm>
        </p:spPr>
        <p:txBody>
          <a:bodyPr>
            <a:normAutofit/>
          </a:bodyPr>
          <a:lstStyle/>
          <a:p>
            <a:pPr marL="0" marR="0" indent="0">
              <a:lnSpc>
                <a:spcPct val="107000"/>
              </a:lnSpc>
              <a:spcBef>
                <a:spcPts val="0"/>
              </a:spcBef>
              <a:spcAft>
                <a:spcPts val="0"/>
              </a:spcAft>
              <a:buNone/>
            </a:pPr>
            <a:endParaRPr lang="en-US" sz="1800" b="1" kern="0" spc="-10" dirty="0">
              <a:solidFill>
                <a:srgbClr val="FFFFFF"/>
              </a:solidFill>
              <a:effectLst/>
              <a:latin typeface="Helvetica" panose="020B0604020202020204" pitchFamily="34" charset="0"/>
              <a:ea typeface="Times New Roman" panose="02020603050405020304" pitchFamily="18" charset="0"/>
              <a:cs typeface="Times New Roman" panose="02020603050405020304" pitchFamily="18" charset="0"/>
            </a:endParaRPr>
          </a:p>
          <a:p>
            <a:pPr marL="0" marR="0" indent="0">
              <a:lnSpc>
                <a:spcPct val="107000"/>
              </a:lnSpc>
              <a:spcBef>
                <a:spcPts val="0"/>
              </a:spcBef>
              <a:spcAft>
                <a:spcPts val="0"/>
              </a:spcAft>
              <a:buNone/>
            </a:pPr>
            <a:endParaRPr lang="en-US" sz="1800" b="1" kern="0" spc="-10" dirty="0">
              <a:solidFill>
                <a:srgbClr val="FFFFFF"/>
              </a:solidFill>
              <a:effectLst/>
              <a:latin typeface="Helvetica" panose="020B0604020202020204" pitchFamily="34" charset="0"/>
              <a:ea typeface="Times New Roman" panose="02020603050405020304" pitchFamily="18" charset="0"/>
              <a:cs typeface="Times New Roman" panose="02020603050405020304" pitchFamily="18" charset="0"/>
            </a:endParaRPr>
          </a:p>
          <a:p>
            <a:pPr marL="0" marR="0" indent="0">
              <a:lnSpc>
                <a:spcPct val="107000"/>
              </a:lnSpc>
              <a:spcBef>
                <a:spcPts val="0"/>
              </a:spcBef>
              <a:spcAft>
                <a:spcPts val="0"/>
              </a:spcAft>
              <a:buNone/>
            </a:pPr>
            <a:endParaRPr lang="en-US" sz="1800" b="1" kern="0" spc="-10" dirty="0">
              <a:solidFill>
                <a:srgbClr val="FFFFFF"/>
              </a:solidFill>
              <a:effectLst/>
              <a:latin typeface="Helvetica" panose="020B0604020202020204" pitchFamily="34" charset="0"/>
              <a:ea typeface="Times New Roman" panose="02020603050405020304" pitchFamily="18" charset="0"/>
              <a:cs typeface="Times New Roman" panose="02020603050405020304" pitchFamily="18" charset="0"/>
            </a:endParaRPr>
          </a:p>
          <a:p>
            <a:pPr marL="0" marR="0" indent="0">
              <a:lnSpc>
                <a:spcPct val="107000"/>
              </a:lnSpc>
              <a:spcBef>
                <a:spcPts val="0"/>
              </a:spcBef>
              <a:spcAft>
                <a:spcPts val="0"/>
              </a:spcAft>
              <a:buNone/>
            </a:pPr>
            <a:r>
              <a:rPr lang="en-US" sz="1800" b="1" kern="0" spc="-10" dirty="0">
                <a:solidFill>
                  <a:srgbClr val="FFFFFF"/>
                </a:solidFill>
                <a:effectLst/>
                <a:latin typeface="Helvetica" panose="020B0604020202020204" pitchFamily="34" charset="0"/>
                <a:ea typeface="Times New Roman" panose="02020603050405020304" pitchFamily="18" charset="0"/>
                <a:cs typeface="Times New Roman" panose="02020603050405020304" pitchFamily="18" charset="0"/>
              </a:rPr>
              <a:t>Key Takeaway:</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07000"/>
              </a:lnSpc>
              <a:spcBef>
                <a:spcPts val="0"/>
              </a:spcBef>
              <a:spcAft>
                <a:spcPts val="0"/>
              </a:spcAft>
              <a:buNone/>
            </a:pPr>
            <a:r>
              <a:rPr lang="en-US" sz="1800" kern="0" dirty="0">
                <a:solidFill>
                  <a:srgbClr val="FFFFFF"/>
                </a:solidFill>
                <a:effectLst/>
                <a:latin typeface="Helvetica" panose="020B0604020202020204" pitchFamily="34" charset="0"/>
                <a:ea typeface="Times New Roman" panose="02020603050405020304" pitchFamily="18" charset="0"/>
                <a:cs typeface="Times New Roman" panose="02020603050405020304" pitchFamily="18" charset="0"/>
              </a:rPr>
              <a:t>Earth’s global average surface temperature in 2020 statistically tied with 2016 as the hottest year on record, continuing a long-term warming trend due to human activities.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5" name="TextBox 4">
            <a:extLst>
              <a:ext uri="{FF2B5EF4-FFF2-40B4-BE49-F238E27FC236}">
                <a16:creationId xmlns:a16="http://schemas.microsoft.com/office/drawing/2014/main" id="{5929770C-2684-1FE5-1AF4-4D5A9449C231}"/>
              </a:ext>
            </a:extLst>
          </p:cNvPr>
          <p:cNvSpPr txBox="1"/>
          <p:nvPr/>
        </p:nvSpPr>
        <p:spPr>
          <a:xfrm>
            <a:off x="426125" y="1230334"/>
            <a:ext cx="9134147" cy="5958682"/>
          </a:xfrm>
          <a:prstGeom prst="rect">
            <a:avLst/>
          </a:prstGeom>
          <a:noFill/>
        </p:spPr>
        <p:txBody>
          <a:bodyPr wrap="square" rtlCol="0">
            <a:spAutoFit/>
          </a:bodyPr>
          <a:lstStyle/>
          <a:p>
            <a:pPr marL="342900" indent="-342900">
              <a:lnSpc>
                <a:spcPct val="107000"/>
              </a:lnSpc>
              <a:spcAft>
                <a:spcPts val="1200"/>
              </a:spcAft>
              <a:buSzPts val="1000"/>
              <a:buFont typeface="Wingdings" panose="05000000000000000000" pitchFamily="2" charset="2"/>
              <a:buChar char="Ø"/>
              <a:tabLst>
                <a:tab pos="914400" algn="l"/>
              </a:tabLst>
            </a:pPr>
            <a:r>
              <a:rPr lang="en-US" sz="2200" kern="0" dirty="0">
                <a:latin typeface="Times New Roman" panose="02020603050405020304" pitchFamily="18" charset="0"/>
              </a:rPr>
              <a:t>The IPCC warns that fossil fuel emissions must be halved within 11 years to limit global warming to 1.5°C above pre-industrial levels.</a:t>
            </a:r>
          </a:p>
          <a:p>
            <a:pPr marL="342900" indent="-342900">
              <a:lnSpc>
                <a:spcPct val="107000"/>
              </a:lnSpc>
              <a:spcAft>
                <a:spcPts val="1200"/>
              </a:spcAft>
              <a:buSzPts val="1000"/>
              <a:buFont typeface="Wingdings" panose="05000000000000000000" pitchFamily="2" charset="2"/>
              <a:buChar char="Ø"/>
              <a:tabLst>
                <a:tab pos="914400" algn="l"/>
              </a:tabLst>
            </a:pPr>
            <a:r>
              <a:rPr lang="en-US" sz="2200" kern="0" dirty="0">
                <a:latin typeface="Times New Roman" panose="02020603050405020304" pitchFamily="18" charset="0"/>
              </a:rPr>
              <a:t>Despite commitments like the </a:t>
            </a:r>
            <a:r>
              <a:rPr lang="en-US" sz="2200" b="1" kern="0" dirty="0">
                <a:latin typeface="Times New Roman" panose="02020603050405020304" pitchFamily="18" charset="0"/>
              </a:rPr>
              <a:t>Paris Agreement</a:t>
            </a:r>
            <a:r>
              <a:rPr lang="en-US" sz="2200" kern="0" dirty="0">
                <a:latin typeface="Times New Roman" panose="02020603050405020304" pitchFamily="18" charset="0"/>
              </a:rPr>
              <a:t>, a recent UN report indicates that we are on track to produce more than double the amount of coal, oil, and gas by 2030 than we can burn while staying within the 1.5 degrees C limit. </a:t>
            </a:r>
          </a:p>
          <a:p>
            <a:pPr marL="0" marR="0"/>
            <a:r>
              <a:rPr lang="en-US" sz="2200" b="1" i="1" kern="0" dirty="0">
                <a:latin typeface="Times New Roman" panose="02020603050405020304" pitchFamily="18" charset="0"/>
              </a:rPr>
              <a:t>We’re not locked into a fossil fuel future!</a:t>
            </a:r>
            <a:r>
              <a:rPr lang="en-US" sz="2200" i="1" kern="0" dirty="0">
                <a:latin typeface="Times New Roman" panose="02020603050405020304" pitchFamily="18" charset="0"/>
              </a:rPr>
              <a:t> We’ve made major progress in scaling up renewable energy and energy efficiency in the United States over the past decade, thanks to federal, state, and local policies that have helped to grow the clean energy economy. </a:t>
            </a:r>
          </a:p>
          <a:p>
            <a:pPr marL="0" marR="0"/>
            <a:endParaRPr lang="en-US" sz="2200" i="1" kern="0" dirty="0">
              <a:latin typeface="Times New Roman" panose="02020603050405020304" pitchFamily="18" charset="0"/>
            </a:endParaRPr>
          </a:p>
          <a:p>
            <a:pPr marL="0" marR="0"/>
            <a:r>
              <a:rPr lang="en-US" sz="2200" i="1" kern="0" dirty="0">
                <a:latin typeface="Times New Roman" panose="02020603050405020304" pitchFamily="18" charset="0"/>
              </a:rPr>
              <a:t>State and federal incentives and falling prices are pushing </a:t>
            </a:r>
            <a:r>
              <a:rPr lang="en-US" sz="2200" i="1" kern="0" dirty="0">
                <a:latin typeface="Times New Roman" panose="02020603050405020304" pitchFamily="18" charset="0"/>
                <a:hlinkClick r:id="rId2" tooltip="Clean Energy Is Key to National Security for European Union and United States">
                  <a:extLst>
                    <a:ext uri="{A12FA001-AC4F-418D-AE19-62706E023703}">
                      <ahyp:hlinkClr xmlns:ahyp="http://schemas.microsoft.com/office/drawing/2018/hyperlinkcolor" val="tx"/>
                    </a:ext>
                  </a:extLst>
                </a:hlinkClick>
              </a:rPr>
              <a:t>our nation</a:t>
            </a:r>
            <a:r>
              <a:rPr lang="en-US" sz="2200" i="1" kern="0" dirty="0">
                <a:latin typeface="Times New Roman" panose="02020603050405020304" pitchFamily="18" charset="0"/>
              </a:rPr>
              <a:t>—and the world—toward cleaner, renewable energy sources such as wind and solar. Renewables are </a:t>
            </a:r>
            <a:r>
              <a:rPr lang="en-US" sz="2200" i="1" kern="0" dirty="0">
                <a:latin typeface="Times New Roman" panose="02020603050405020304" pitchFamily="18" charset="0"/>
                <a:hlinkClick r:id="rId3" tooltip="NRDC's Annual Energy Reports">
                  <a:extLst>
                    <a:ext uri="{A12FA001-AC4F-418D-AE19-62706E023703}">
                      <ahyp:hlinkClr xmlns:ahyp="http://schemas.microsoft.com/office/drawing/2018/hyperlinkcolor" val="tx"/>
                    </a:ext>
                  </a:extLst>
                </a:hlinkClick>
              </a:rPr>
              <a:t>on track</a:t>
            </a:r>
            <a:r>
              <a:rPr lang="en-US" sz="2200" i="1" kern="0" dirty="0">
                <a:latin typeface="Times New Roman" panose="02020603050405020304" pitchFamily="18" charset="0"/>
              </a:rPr>
              <a:t> to become a cheaper source of energy than fossil fuels, which is spurring a boom in clean energy development and jobs. </a:t>
            </a:r>
          </a:p>
          <a:p>
            <a:pPr marL="342900" indent="-342900">
              <a:lnSpc>
                <a:spcPct val="107000"/>
              </a:lnSpc>
              <a:spcAft>
                <a:spcPts val="1200"/>
              </a:spcAft>
              <a:buSzPts val="1000"/>
              <a:buFont typeface="Arial" panose="020B0604020202020204" pitchFamily="34" charset="0"/>
              <a:buChar char="•"/>
              <a:tabLst>
                <a:tab pos="914400" algn="l"/>
              </a:tabLst>
            </a:pPr>
            <a:endParaRPr lang="en-US" sz="2200" kern="0" dirty="0">
              <a:latin typeface="Times New Roman" panose="02020603050405020304" pitchFamily="18" charset="0"/>
            </a:endParaRPr>
          </a:p>
        </p:txBody>
      </p:sp>
    </p:spTree>
    <p:extLst>
      <p:ext uri="{BB962C8B-B14F-4D97-AF65-F5344CB8AC3E}">
        <p14:creationId xmlns:p14="http://schemas.microsoft.com/office/powerpoint/2010/main" val="40555862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642249-0785-6ED7-02BB-D2BF054811E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D60AA7-66D6-EA3F-A5AC-4D559EF832C9}"/>
              </a:ext>
            </a:extLst>
          </p:cNvPr>
          <p:cNvSpPr>
            <a:spLocks noGrp="1"/>
          </p:cNvSpPr>
          <p:nvPr>
            <p:ph type="title"/>
          </p:nvPr>
        </p:nvSpPr>
        <p:spPr>
          <a:xfrm>
            <a:off x="736846" y="446948"/>
            <a:ext cx="8593585" cy="1325563"/>
          </a:xfrm>
        </p:spPr>
        <p:txBody>
          <a:bodyPr>
            <a:noAutofit/>
          </a:bodyPr>
          <a:lstStyle/>
          <a:p>
            <a:pPr marR="0" algn="ctr">
              <a:lnSpc>
                <a:spcPct val="107000"/>
              </a:lnSpc>
              <a:spcBef>
                <a:spcPts val="0"/>
              </a:spcBef>
              <a:spcAft>
                <a:spcPts val="0"/>
              </a:spcAft>
            </a:pPr>
            <a:r>
              <a:rPr lang="en-US" sz="4800" b="1" kern="0" dirty="0">
                <a:effectLst/>
                <a:latin typeface="Times New Roman" panose="02020603050405020304" pitchFamily="18" charset="0"/>
                <a:ea typeface="Times New Roman" panose="02020603050405020304" pitchFamily="18" charset="0"/>
                <a:cs typeface="Times New Roman" panose="02020603050405020304" pitchFamily="18" charset="0"/>
              </a:rPr>
              <a:t>Discussion Questions</a:t>
            </a:r>
            <a:br>
              <a:rPr lang="en-US" sz="3200" b="1" kern="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8800" b="1" kern="0" dirty="0">
                <a:solidFill>
                  <a:srgbClr val="7030A0"/>
                </a:solidFill>
                <a:effectLst/>
                <a:latin typeface="Times New Roman" panose="02020603050405020304" pitchFamily="18" charset="0"/>
                <a:ea typeface="Times New Roman" panose="02020603050405020304" pitchFamily="18" charset="0"/>
                <a:cs typeface="Times New Roman" panose="02020603050405020304" pitchFamily="18" charset="0"/>
              </a:rPr>
              <a:t>?</a:t>
            </a:r>
            <a:br>
              <a:rPr lang="en-US" sz="2800" kern="100" dirty="0">
                <a:solidFill>
                  <a:schemeClr val="accent3"/>
                </a:solidFill>
                <a:effectLst/>
                <a:latin typeface="Calibri" panose="020F0502020204030204" pitchFamily="34" charset="0"/>
                <a:ea typeface="Calibri" panose="020F0502020204030204" pitchFamily="34" charset="0"/>
                <a:cs typeface="Times New Roman" panose="02020603050405020304" pitchFamily="18" charset="0"/>
              </a:rPr>
            </a:br>
            <a:br>
              <a:rPr lang="en-US" sz="2800" kern="100" dirty="0">
                <a:effectLst/>
                <a:latin typeface="Calibri" panose="020F0502020204030204" pitchFamily="34" charset="0"/>
                <a:ea typeface="Calibri" panose="020F0502020204030204" pitchFamily="34" charset="0"/>
                <a:cs typeface="Times New Roman" panose="02020603050405020304" pitchFamily="18" charset="0"/>
              </a:rPr>
            </a:br>
            <a:br>
              <a:rPr lang="en-US" sz="2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8F3DA1C4-08DF-92DA-13A7-AA7423AD3DE0}"/>
              </a:ext>
            </a:extLst>
          </p:cNvPr>
          <p:cNvSpPr txBox="1"/>
          <p:nvPr/>
        </p:nvSpPr>
        <p:spPr>
          <a:xfrm>
            <a:off x="727969" y="5094367"/>
            <a:ext cx="9329898" cy="1596912"/>
          </a:xfrm>
          <a:prstGeom prst="rect">
            <a:avLst/>
          </a:prstGeom>
          <a:noFill/>
        </p:spPr>
        <p:txBody>
          <a:bodyPr wrap="square">
            <a:spAutoFit/>
          </a:bodyPr>
          <a:lstStyle/>
          <a:p>
            <a:pPr marL="0" marR="0">
              <a:lnSpc>
                <a:spcPct val="107000"/>
              </a:lnSpc>
              <a:spcBef>
                <a:spcPts val="0"/>
              </a:spcBef>
              <a:spcAft>
                <a:spcPts val="0"/>
              </a:spcAft>
            </a:pPr>
            <a:r>
              <a:rPr lang="en-US" sz="2400" b="1" kern="0" spc="-1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rPr>
              <a:t>Key Takeaway:</a:t>
            </a:r>
            <a:endParaRPr lang="en-US"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kern="0" dirty="0">
                <a:solidFill>
                  <a:schemeClr val="bg1"/>
                </a:solidFill>
                <a:effectLst/>
                <a:latin typeface="Helvetica" panose="020B0604020202020204" pitchFamily="34" charset="0"/>
                <a:ea typeface="Times New Roman" panose="02020603050405020304" pitchFamily="18" charset="0"/>
                <a:cs typeface="Times New Roman" panose="02020603050405020304" pitchFamily="18" charset="0"/>
              </a:rPr>
              <a:t>Carbon dioxide in the atmosphere warms the planet, causing climate change. Human activities have raised the atmosphere’s carbon dioxide content by 50% in less than 200 years.</a:t>
            </a:r>
            <a:endParaRPr lang="en-US"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8" name="TextBox 7">
            <a:extLst>
              <a:ext uri="{FF2B5EF4-FFF2-40B4-BE49-F238E27FC236}">
                <a16:creationId xmlns:a16="http://schemas.microsoft.com/office/drawing/2014/main" id="{E487BB94-8D3B-CF0E-4CC8-E6E533922E64}"/>
              </a:ext>
            </a:extLst>
          </p:cNvPr>
          <p:cNvSpPr txBox="1"/>
          <p:nvPr/>
        </p:nvSpPr>
        <p:spPr>
          <a:xfrm>
            <a:off x="1377925" y="3009903"/>
            <a:ext cx="7311426" cy="3600986"/>
          </a:xfrm>
          <a:prstGeom prst="rect">
            <a:avLst/>
          </a:prstGeom>
          <a:noFill/>
        </p:spPr>
        <p:txBody>
          <a:bodyPr wrap="square" rtlCol="0">
            <a:spAutoFit/>
          </a:bodyPr>
          <a:lstStyle/>
          <a:p>
            <a:pPr marL="514350" indent="-514350" algn="ctr">
              <a:spcAft>
                <a:spcPts val="2400"/>
              </a:spcAft>
              <a:buFont typeface="+mj-lt"/>
              <a:buAutoNum type="arabicPeriod"/>
            </a:pPr>
            <a:r>
              <a:rPr lang="en-US" sz="3200" b="0" i="0" dirty="0">
                <a:solidFill>
                  <a:srgbClr val="424242"/>
                </a:solidFill>
                <a:effectLst/>
                <a:latin typeface="Arvo"/>
              </a:rPr>
              <a:t>What did you think/feel about this topic before today?</a:t>
            </a:r>
          </a:p>
          <a:p>
            <a:pPr marL="514350" indent="-514350" algn="ctr">
              <a:spcAft>
                <a:spcPts val="2400"/>
              </a:spcAft>
              <a:buFont typeface="+mj-lt"/>
              <a:buAutoNum type="arabicPeriod"/>
            </a:pPr>
            <a:r>
              <a:rPr lang="en-US" sz="3200" b="0" i="0" dirty="0">
                <a:solidFill>
                  <a:srgbClr val="424242"/>
                </a:solidFill>
                <a:effectLst/>
                <a:latin typeface="Arvo"/>
              </a:rPr>
              <a:t> What surprised you/was new to you?  </a:t>
            </a:r>
          </a:p>
          <a:p>
            <a:pPr marL="514350" indent="-514350" algn="ctr">
              <a:spcAft>
                <a:spcPts val="2400"/>
              </a:spcAft>
              <a:buFont typeface="+mj-lt"/>
              <a:buAutoNum type="arabicPeriod"/>
            </a:pPr>
            <a:r>
              <a:rPr lang="en-US" sz="3200" b="0" i="0" dirty="0">
                <a:solidFill>
                  <a:srgbClr val="424242"/>
                </a:solidFill>
                <a:effectLst/>
                <a:latin typeface="Arvo"/>
              </a:rPr>
              <a:t>What are you going to do about it? </a:t>
            </a:r>
          </a:p>
          <a:p>
            <a:pPr marL="285750" indent="-285750">
              <a:buFont typeface="Arial" panose="020B0604020202020204" pitchFamily="34" charset="0"/>
              <a:buChar char="•"/>
            </a:pPr>
            <a:endParaRPr lang="en-US" sz="2200" kern="0"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90238244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95FDF6E3-4638-4FD3-B9D7-E0E63F2056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EDC6638-3F1D-4CA5-A167-2F719C08762F}">
  <ds:schemaRefs>
    <ds:schemaRef ds:uri="http://schemas.microsoft.com/sharepoint/v3/contenttype/forms"/>
  </ds:schemaRefs>
</ds:datastoreItem>
</file>

<file path=customXml/itemProps3.xml><?xml version="1.0" encoding="utf-8"?>
<ds:datastoreItem xmlns:ds="http://schemas.openxmlformats.org/officeDocument/2006/customXml" ds:itemID="{1E159ADF-C50B-4A45-AD13-B0A8152C3150}">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Facet</Template>
  <TotalTime>136</TotalTime>
  <Words>827</Words>
  <Application>Microsoft Office PowerPoint</Application>
  <PresentationFormat>Widescreen</PresentationFormat>
  <Paragraphs>49</Paragraphs>
  <Slides>6</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vt:i4>
      </vt:variant>
    </vt:vector>
  </HeadingPairs>
  <TitlesOfParts>
    <vt:vector size="16" baseType="lpstr">
      <vt:lpstr>Arial</vt:lpstr>
      <vt:lpstr>Arvo</vt:lpstr>
      <vt:lpstr>Calibri</vt:lpstr>
      <vt:lpstr>Courier New</vt:lpstr>
      <vt:lpstr>Helvetica</vt:lpstr>
      <vt:lpstr>Times New Roman</vt:lpstr>
      <vt:lpstr>Trebuchet MS</vt:lpstr>
      <vt:lpstr>Wingdings</vt:lpstr>
      <vt:lpstr>Wingdings 3</vt:lpstr>
      <vt:lpstr>Facet</vt:lpstr>
      <vt:lpstr>Fossil Fuels &amp;  Climate Change</vt:lpstr>
      <vt:lpstr>Fossil fuels play a significant role in climate change.   What Are Fossil Fuels?  </vt:lpstr>
      <vt:lpstr>The Link Between Fossil Fuels and Climate Change  </vt:lpstr>
      <vt:lpstr>Fossil fuel emissions are the primary cause of global warming.*  </vt:lpstr>
      <vt:lpstr>Can we keep burning fossil fuels?1.6 °F </vt:lpstr>
      <vt:lpstr>Discussion Questions ?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NASA Vital Signs</dc:title>
  <dc:creator>Nancy Key</dc:creator>
  <cp:lastModifiedBy>Nancy Key</cp:lastModifiedBy>
  <cp:revision>23</cp:revision>
  <dcterms:created xsi:type="dcterms:W3CDTF">2024-02-06T19:35:07Z</dcterms:created>
  <dcterms:modified xsi:type="dcterms:W3CDTF">2024-02-23T22:06:48Z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